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0"/>
  </p:notesMasterIdLst>
  <p:handoutMasterIdLst>
    <p:handoutMasterId r:id="rId21"/>
  </p:handoutMasterIdLst>
  <p:sldIdLst>
    <p:sldId id="260" r:id="rId3"/>
    <p:sldId id="309" r:id="rId4"/>
    <p:sldId id="275" r:id="rId5"/>
    <p:sldId id="328" r:id="rId6"/>
    <p:sldId id="310" r:id="rId7"/>
    <p:sldId id="329" r:id="rId8"/>
    <p:sldId id="330" r:id="rId9"/>
    <p:sldId id="331" r:id="rId10"/>
    <p:sldId id="332" r:id="rId11"/>
    <p:sldId id="333" r:id="rId12"/>
    <p:sldId id="334" r:id="rId13"/>
    <p:sldId id="335" r:id="rId14"/>
    <p:sldId id="336" r:id="rId15"/>
    <p:sldId id="337" r:id="rId16"/>
    <p:sldId id="338" r:id="rId17"/>
    <p:sldId id="339" r:id="rId18"/>
    <p:sldId id="308" r:id="rId19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ivico" initials="T" lastIdx="1" clrIdx="0">
    <p:extLst>
      <p:ext uri="{19B8F6BF-5375-455C-9EA6-DF929625EA0E}">
        <p15:presenceInfo xmlns:p15="http://schemas.microsoft.com/office/powerpoint/2012/main" userId="Trivic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42" autoAdjust="0"/>
    <p:restoredTop sz="93040" autoAdjust="0"/>
  </p:normalViewPr>
  <p:slideViewPr>
    <p:cSldViewPr snapToGrid="0">
      <p:cViewPr varScale="1">
        <p:scale>
          <a:sx n="59" d="100"/>
          <a:sy n="59" d="100"/>
        </p:scale>
        <p:origin x="307" y="3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8" d="100"/>
          <a:sy n="58" d="100"/>
        </p:scale>
        <p:origin x="2484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17FB21A8-1888-4A42-838F-62206F8F1CF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F5BCA7A2-EBDE-46E0-9928-88F92BB272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/>
              <a:t>12/4/2019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81E10E2C-68BB-4DDC-899E-2F3EFCA606E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9D033248-CBD3-49C7-8A87-AE9CBEFD891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2306CE-0F6F-47ED-B4DB-6534F4619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247850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r>
              <a:rPr lang="en-US"/>
              <a:t>12/4/2019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1019C6C9-132C-4CDE-AA68-8C1FB3E37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253857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19C6C9-132C-4CDE-AA68-8C1FB3E37148}" type="slidenum">
              <a:rPr lang="en-US" smtClean="0"/>
              <a:t>1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3AACA45-4C6A-434D-A783-970D61087929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12/4/2019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F1820105-ABAC-40F5-8AFB-D45A494B7C1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16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19C6C9-132C-4CDE-AA68-8C1FB3E37148}" type="slidenum">
              <a:rPr lang="en-US" smtClean="0"/>
              <a:t>2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3AACA45-4C6A-434D-A783-970D61087929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12/4/2019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F1820105-ABAC-40F5-8AFB-D45A494B7C1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281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19C6C9-132C-4CDE-AA68-8C1FB3E37148}" type="slidenum">
              <a:rPr lang="en-US" smtClean="0"/>
              <a:t>3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560BE6E-995F-49A9-A6F4-23FF7BB99FD2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12/4/2019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FCA0D99C-508E-49BC-942B-C303FF43060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5082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19C6C9-132C-4CDE-AA68-8C1FB3E37148}" type="slidenum">
              <a:rPr lang="en-US" smtClean="0"/>
              <a:t>4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5F7DD21-09CD-4617-88F0-0EA1222A25F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12/4/2019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FF9A968-2AFC-490D-881B-DC2F959E48A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2948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19C6C9-132C-4CDE-AA68-8C1FB3E37148}" type="slidenum">
              <a:rPr lang="en-US" smtClean="0"/>
              <a:t>5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5F7DD21-09CD-4617-88F0-0EA1222A25F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12/4/2019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FF9A968-2AFC-490D-881B-DC2F959E48A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437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19C6C9-132C-4CDE-AA68-8C1FB3E37148}" type="slidenum">
              <a:rPr lang="en-US" smtClean="0"/>
              <a:t>6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5F7DD21-09CD-4617-88F0-0EA1222A25F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12/4/2019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FF9A968-2AFC-490D-881B-DC2F959E48A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6525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19C6C9-132C-4CDE-AA68-8C1FB3E37148}" type="slidenum">
              <a:rPr lang="en-US" smtClean="0"/>
              <a:t>7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5F7DD21-09CD-4617-88F0-0EA1222A25F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12/4/2019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FF9A968-2AFC-490D-881B-DC2F959E48A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843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19C6C9-132C-4CDE-AA68-8C1FB3E37148}" type="slidenum">
              <a:rPr lang="en-US" smtClean="0"/>
              <a:t>8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5F7DD21-09CD-4617-88F0-0EA1222A25F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12/4/2019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FF9A968-2AFC-490D-881B-DC2F959E48A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739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19C6C9-132C-4CDE-AA68-8C1FB3E37148}" type="slidenum">
              <a:rPr lang="en-US" smtClean="0"/>
              <a:t>9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5F7DD21-09CD-4617-88F0-0EA1222A25F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12/4/2019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FF9A968-2AFC-490D-881B-DC2F959E48A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8632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19C6C9-132C-4CDE-AA68-8C1FB3E37148}" type="slidenum">
              <a:rPr lang="en-US" smtClean="0"/>
              <a:t>10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5F7DD21-09CD-4617-88F0-0EA1222A25F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12/4/2019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FF9A968-2AFC-490D-881B-DC2F959E48A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5966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19C6C9-132C-4CDE-AA68-8C1FB3E37148}" type="slidenum">
              <a:rPr lang="en-US" smtClean="0"/>
              <a:t>11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5F7DD21-09CD-4617-88F0-0EA1222A25F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12/4/2019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FF9A968-2AFC-490D-881B-DC2F959E48A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8177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19C6C9-132C-4CDE-AA68-8C1FB3E37148}" type="slidenum">
              <a:rPr lang="en-US" smtClean="0"/>
              <a:t>12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5F7DD21-09CD-4617-88F0-0EA1222A25F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12/4/2019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FF9A968-2AFC-490D-881B-DC2F959E48A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9615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19C6C9-132C-4CDE-AA68-8C1FB3E37148}" type="slidenum">
              <a:rPr lang="en-US" smtClean="0"/>
              <a:t>13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5F7DD21-09CD-4617-88F0-0EA1222A25F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12/4/2019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FF9A968-2AFC-490D-881B-DC2F959E48A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9781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19C6C9-132C-4CDE-AA68-8C1FB3E37148}" type="slidenum">
              <a:rPr lang="en-US" smtClean="0"/>
              <a:t>14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5F7DD21-09CD-4617-88F0-0EA1222A25F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12/4/2019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FF9A968-2AFC-490D-881B-DC2F959E48A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1717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19C6C9-132C-4CDE-AA68-8C1FB3E37148}" type="slidenum">
              <a:rPr lang="en-US" smtClean="0"/>
              <a:t>15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5F7DD21-09CD-4617-88F0-0EA1222A25F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12/4/2019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FF9A968-2AFC-490D-881B-DC2F959E48A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0639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19C6C9-132C-4CDE-AA68-8C1FB3E37148}" type="slidenum">
              <a:rPr lang="en-US" smtClean="0"/>
              <a:t>16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5F7DD21-09CD-4617-88F0-0EA1222A25F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12/4/2019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FF9A968-2AFC-490D-881B-DC2F959E48A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3200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19C6C9-132C-4CDE-AA68-8C1FB3E37148}" type="slidenum">
              <a:rPr lang="en-US" smtClean="0"/>
              <a:t>17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FD0909F-A949-4C61-AA0D-0E3A390C5034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12/4/2019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2FA98D8-E5C3-491E-B75D-80B25BBD8D5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987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_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75E9CC5-D7D4-4B43-906F-9FD2C1D3A7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78125"/>
            <a:ext cx="9144000" cy="102990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1BE8DC3-7EBE-49B3-AA0C-90F31FA40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79875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DF855E98-0EAF-4B7F-A6D0-7263AC929DDC}"/>
              </a:ext>
            </a:extLst>
          </p:cNvPr>
          <p:cNvSpPr/>
          <p:nvPr userDrawn="1"/>
        </p:nvSpPr>
        <p:spPr>
          <a:xfrm>
            <a:off x="0" y="32222"/>
            <a:ext cx="12192000" cy="894878"/>
          </a:xfrm>
          <a:prstGeom prst="rect">
            <a:avLst/>
          </a:prstGeom>
          <a:gradFill flip="none" rotWithShape="1">
            <a:gsLst>
              <a:gs pos="53000">
                <a:schemeClr val="accent1">
                  <a:tint val="74000"/>
                </a:schemeClr>
              </a:gs>
              <a:gs pos="49000">
                <a:schemeClr val="accent1">
                  <a:tint val="96000"/>
                  <a:shade val="84000"/>
                  <a:satMod val="110000"/>
                </a:schemeClr>
              </a:gs>
              <a:gs pos="98000">
                <a:srgbClr val="002060"/>
              </a:gs>
              <a:gs pos="0">
                <a:schemeClr val="accent1">
                  <a:tint val="90000"/>
                  <a:shade val="97000"/>
                  <a:satMod val="128000"/>
                </a:schemeClr>
              </a:gs>
            </a:gsLst>
            <a:path path="circle">
              <a:fillToRect l="50000" t="50000" r="50000" b="50000"/>
            </a:path>
            <a:tileRect/>
          </a:gra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2800" b="0" i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ongkad Handwriting1" pitchFamily="2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E60B14E5-24BF-464A-8A48-7B7D54CCF321}"/>
              </a:ext>
            </a:extLst>
          </p:cNvPr>
          <p:cNvCxnSpPr/>
          <p:nvPr userDrawn="1"/>
        </p:nvCxnSpPr>
        <p:spPr>
          <a:xfrm>
            <a:off x="0" y="6818817"/>
            <a:ext cx="12192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="" xmlns:a16="http://schemas.microsoft.com/office/drawing/2014/main" id="{A610F82B-AC6D-4DA5-B365-238D0B0F4B0A}"/>
              </a:ext>
            </a:extLst>
          </p:cNvPr>
          <p:cNvCxnSpPr/>
          <p:nvPr userDrawn="1"/>
        </p:nvCxnSpPr>
        <p:spPr>
          <a:xfrm>
            <a:off x="0" y="834201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01C8DE0-3C15-42D1-B122-90908767CD53}"/>
              </a:ext>
            </a:extLst>
          </p:cNvPr>
          <p:cNvSpPr/>
          <p:nvPr userDrawn="1"/>
        </p:nvSpPr>
        <p:spPr>
          <a:xfrm>
            <a:off x="0" y="44922"/>
            <a:ext cx="12192000" cy="725629"/>
          </a:xfrm>
          <a:prstGeom prst="rect">
            <a:avLst/>
          </a:prstGeom>
          <a:solidFill>
            <a:srgbClr val="00206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lo-LA" sz="1800" b="1" i="0" baseline="0" dirty="0" smtClean="0">
                <a:solidFill>
                  <a:schemeClr val="bg1"/>
                </a:solidFill>
                <a:effectLst/>
                <a:latin typeface="Phetsarath OT" panose="02000500000000000000" pitchFamily="2" charset="0"/>
                <a:cs typeface="Phetsarath OT" panose="02000500000000000000" pitchFamily="2" charset="0"/>
              </a:rPr>
              <a:t>ກອງປະຊຸມ ການນໍາໃຊ້ໂປຼແກຼມການຄຸ້ມຄອງປີ້ມ ແລະ ອຸປະກອນການສຶກສາ </a:t>
            </a:r>
          </a:p>
          <a:p>
            <a:pPr algn="r"/>
            <a:r>
              <a:rPr lang="lo-LA" sz="1600" b="1" i="0" baseline="0" dirty="0" smtClean="0">
                <a:solidFill>
                  <a:srgbClr val="FFFF00"/>
                </a:solidFill>
                <a:effectLst/>
                <a:latin typeface="Phetsarath OT" panose="02000500000000000000" pitchFamily="2" charset="0"/>
                <a:cs typeface="Phetsarath OT" panose="02000500000000000000" pitchFamily="2" charset="0"/>
              </a:rPr>
              <a:t>ສໍານັກພີມສຶກສາ ແລະ ກິລາ ລະຫວ່າງວັນທີ </a:t>
            </a:r>
            <a:r>
              <a:rPr lang="en-US" sz="1600" b="1" i="0" baseline="0" dirty="0" smtClean="0">
                <a:solidFill>
                  <a:srgbClr val="FFFF00"/>
                </a:solidFill>
                <a:effectLst/>
                <a:latin typeface="Phetsarath OT" panose="02000500000000000000" pitchFamily="2" charset="0"/>
                <a:cs typeface="Phetsarath OT" panose="02000500000000000000" pitchFamily="2" charset="0"/>
              </a:rPr>
              <a:t>17-19 (01) 2024</a:t>
            </a:r>
            <a:endParaRPr lang="en-US" sz="1600" b="1" i="0" dirty="0">
              <a:solidFill>
                <a:srgbClr val="FFFF00"/>
              </a:solidFill>
              <a:effectLst/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90588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 advClick="0" advTm="5000"/>
    </mc:Choice>
    <mc:Fallback xmlns="">
      <p:transition advClick="0" advTm="500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D6587DC-0D8D-4BC8-ACAE-802A74000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72A85CB-1397-4E04-BEE0-916B7FB50C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56C598B-9A83-4312-BF4D-8A5385EE2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DE8DB-B2D5-4BB6-AF51-6CCAD421821B}" type="datetime1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E85FAFF-D566-4105-96B8-253AD57AF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EDB39C1-F71F-47FF-BF4A-0181874FD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BA5A3-E853-4632-B783-0F3B2D929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58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90B80E3-13FC-4FAC-A75A-60C40AEE0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E1FEE7A-2AB8-4D8E-A970-A010D4B804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88E10FA-C918-4CFA-90B2-C2466120E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EC37A-E3CB-4305-9C75-95C567B633D9}" type="datetime1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750606B-4CD7-48AB-A8BE-1F7942FAD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E1251BE-600E-416A-AB80-49CC5CAD4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BA5A3-E853-4632-B783-0F3B2D929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30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A25F10D-70CD-4F82-BBE6-51E15EF1D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B187FAD-E824-4ED9-84C3-D0A57DD3BD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BB91BE1D-05A3-41AE-8CFC-0192C0F279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709C8509-09F4-4133-AF10-CA04BB55B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24E8D-4273-45BF-9FBE-6D53949EAB19}" type="datetime1">
              <a:rPr lang="en-US" smtClean="0"/>
              <a:t>1/11/2024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F930B346-CEAB-411F-94C7-E8159939F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C6EF3D3-E894-471B-82F0-4AFF72689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BA5A3-E853-4632-B783-0F3B2D929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719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90F1495-069C-4A63-80BE-15D60FB38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13BBC9D-29F4-42C6-A7A4-7A9DB082B5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14B89C28-FB9D-488F-9A10-E65D7A9B82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EB237462-B9DD-4048-B7F7-9EA7DA7228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E8CE6728-9A36-4D70-9DB5-F19002833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90860E8D-9B8D-48A0-8BF1-4C420E71C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EE6B1-2FC5-49A6-B55D-F2E573E540EA}" type="datetime1">
              <a:rPr lang="en-US" smtClean="0"/>
              <a:t>1/11/2024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62C57A4C-A4B0-4DA8-A4F0-A14E056F6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D215A9B3-959F-4F52-B787-3F4CA7B91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BA5A3-E853-4632-B783-0F3B2D929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721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0F4CC5C-06A9-4671-9518-8CDB624FA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7381BEA1-C1ED-4F02-8BCD-54F4BDF70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309A0-2B63-40E7-9147-411E1731FE26}" type="datetime1">
              <a:rPr lang="en-US" smtClean="0"/>
              <a:t>1/11/2024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4C3CFC43-D988-464D-97B1-714B4E4EA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25AFA95C-6966-4935-8E73-4EF3FA82E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BA5A3-E853-4632-B783-0F3B2D929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F84B0A72-4BB2-4D76-9CD5-DAAD0C728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35542-64E5-4E6E-A58D-C9EBA69CE23D}" type="datetime1">
              <a:rPr lang="en-US" smtClean="0"/>
              <a:t>1/11/2024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DA2487D8-1810-4686-A1F0-D3BDB02BF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C7D469BF-82D2-4CEA-B699-668CDDB79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BA5A3-E853-4632-B783-0F3B2D929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27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20359F8-6748-4961-B8C7-D4C7C370F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53196EB-B486-4410-8DD2-187864769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0F7A6C5F-4E71-4FB8-A38F-512FAB197B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D947BBF-6CB3-411C-A017-C2DD67EDF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C848B-8B04-4EEC-AA75-188A1B6FE060}" type="datetime1">
              <a:rPr lang="en-US" smtClean="0"/>
              <a:t>1/11/2024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927B535F-AE54-4221-B8FB-24E676D6F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32175F7-6703-4430-AA81-2BD430F35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BA5A3-E853-4632-B783-0F3B2D929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247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A7C2A2C-045E-43F2-B106-11A8D1BE6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D6C9D7F4-651F-4412-94FF-2188227198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E0DACF4-A17A-40B7-918E-8398D3B85D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C0BCAC9C-8FBF-4C67-8F04-443ED795D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6C710-6050-4A96-80DD-F7B4195C7C3E}" type="datetime1">
              <a:rPr lang="en-US" smtClean="0"/>
              <a:t>1/11/2024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51F3217-3997-4754-B297-DE073705F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E9A4A57-7F84-4D10-9E87-DD93D433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BA5A3-E853-4632-B783-0F3B2D929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468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0D1913B-8496-4F76-AAF5-9FE2BE979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554E89AC-D8DC-4DA8-8FD7-6785D80939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0ACC0E0-4C66-4EF9-937C-9648FA79D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1D40E-BEFF-4EB6-A5B7-BB8F18A082F5}" type="datetime1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0B28DE0-C301-490A-B39F-A6B7FBD43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64592A1-31E2-438A-9C01-5E1FDFECF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BA5A3-E853-4632-B783-0F3B2D929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875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D1A400C1-5F02-478F-9A31-8273FECD78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B97423FC-AC39-4618-81B8-03EB91EDEA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93CB2DB-DEE4-4A14-B8FB-9CE39AFD8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808C4-F3A2-4E4E-84FA-66200F374B9F}" type="datetime1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9B66DB9-48AA-4595-87BC-1D04DC0E9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F03EAC5-EB26-44F3-98F3-3C17317CA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BA5A3-E853-4632-B783-0F3B2D929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745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4A161D5-17D5-4167-A109-1C9DC0591D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DF0DB1CB-0F89-4C28-95DD-DC82AF4D8A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ED9E3F1-788F-4992-B8A4-193E1C41A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E5BE6-D58E-45AF-B448-59391C45B6CF}" type="datetime1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6A6F6AB-2CA6-4066-942F-9563F156E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31FA52D-6C9A-47E8-AB72-019B4049D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7656E-D671-4D70-A5C1-E5E59590F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805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944F145-4A0D-48F7-94FC-337103F9F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760D256-1A18-4E1D-8821-0163F7F8E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EF81A98-F8E5-45FD-B3A7-BF92719BE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E2371-41BB-4C4D-B8E7-1507E79B5DFD}" type="datetime1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3062464-75DF-45EB-B253-160294796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691B8B0-6B7A-4117-A7AB-5DA8EC8CC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7656E-D671-4D70-A5C1-E5E59590F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103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BBD7667-49BB-4E54-9F35-3285528FC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C787BED-5809-4EC0-A175-F8AFE0B2E7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5A8D7DB-D8FF-427C-8068-364A40ECF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CE42C-C6D1-4526-9D4D-100673FE6D10}" type="datetime1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B502A91-F114-4DE7-AC1C-5BA7EE852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3A4FC32-4DA1-486D-A68A-0B35325CC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7656E-D671-4D70-A5C1-E5E59590F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119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494D0EF-1180-473D-9F2C-A02AC9762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3DA423A-84D6-4540-A464-E36BE10025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3DCAA57C-6894-4772-8482-5C765B2B58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F5C1F22-BBF2-4603-9603-53BC8234A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EFA3A-28A2-4DC6-90D3-7729DA999E93}" type="datetime1">
              <a:rPr lang="en-US" smtClean="0"/>
              <a:t>1/11/2024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56BE2A5-6312-4FA9-8A9C-7AEAC56D3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4A3A05D-C4D7-447A-BEED-EDAE18618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7656E-D671-4D70-A5C1-E5E59590F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814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A3289CE-D11C-4F66-BAE8-C6DD41C8A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49F797B-BF91-45CB-BA53-68BA19D2A0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93D6922D-BFBA-4FE5-B7F6-080A6D4CD7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54BF68B5-0E0E-4D4B-A0EF-A1C045A7D3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E340EF9F-742D-4E72-9FCA-BB70C37EFE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60A6FCCE-5DD7-4596-86A5-FC290DD18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6DF8-8E79-4713-BB25-51B6E1329F67}" type="datetime1">
              <a:rPr lang="en-US" smtClean="0"/>
              <a:t>1/11/2024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74748D7A-F0CE-4D58-B06E-86E747717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1C56BA1A-3A5E-409A-BEF1-EFD8E6022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7656E-D671-4D70-A5C1-E5E59590F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975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AF0BF68-B641-437F-8CFE-6222B18EC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4D0E8D65-3848-4647-A995-A05C4FF3C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13A22-7291-4172-A3B0-5D6389AC98F7}" type="datetime1">
              <a:rPr lang="en-US" smtClean="0"/>
              <a:t>1/11/2024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FB743818-AC21-4717-9D96-F94067E94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4BDF9AB-2387-4538-AFB7-75A786177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7656E-D671-4D70-A5C1-E5E59590F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340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19370263-2C09-43AB-8082-BB08C178B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3CA9A-E523-4B91-88C1-3282CAF24818}" type="datetime1">
              <a:rPr lang="en-US" smtClean="0"/>
              <a:t>1/11/2024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3C387165-191B-48BA-B40B-C2AC8725F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A613BCEC-EC71-450C-B554-750D0E4B7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7656E-D671-4D70-A5C1-E5E59590F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713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5E5F6AE-0B0E-4DDE-AB9A-EA67E14E3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A706C3C-6B08-48F0-848A-A015754482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DFB81C93-124D-4933-8C2F-6CFC597619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7406FB95-E202-412F-AA7A-F2243A4C9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00023-BDDE-4BA3-9710-296DE2B89E94}" type="datetime1">
              <a:rPr lang="en-US" smtClean="0"/>
              <a:t>1/11/2024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CE55FAC-9BF0-406B-9F03-A2419F27F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399D75C9-19DB-4B29-A92B-374E372AE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7656E-D671-4D70-A5C1-E5E59590F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566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15392FB-0484-4DB6-B4BE-3AE9F4C6E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C6F8AB4B-EBCD-4865-898B-62928AEA62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E1481F23-6DF8-4CB5-993C-D849851A8F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CE4E4D0-792B-4005-83F3-24A77694D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935A-6055-4214-AD7A-8F27B7A126C0}" type="datetime1">
              <a:rPr lang="en-US" smtClean="0"/>
              <a:t>1/11/2024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920D5F12-1045-4949-B4E8-101E0A416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56A2740-CDBC-4BF1-A73F-6B68BEEA6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7656E-D671-4D70-A5C1-E5E59590F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077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4B5C7E2-5ECA-4B58-B6D8-EABE06F38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5DE35BD5-6AAA-496C-9E4F-8F4D62230C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062F797-F179-46AF-BFCF-E7FF0235C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D247C-E311-4224-B7EB-A32027F41AC7}" type="datetime1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B961509-0B17-40B5-A621-E858061AC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5A3767B-A1E1-415C-AE71-F0825F96E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7656E-D671-4D70-A5C1-E5E59590F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050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B0021445-58E3-41E0-B09D-2345926B6D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4DF28A97-F1E7-4230-A771-3EE3D07A9E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8C626E3-4C24-40E8-A7AD-7EB289762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59510-286F-45E8-8A72-549F63028320}" type="datetime1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A805E1D-2948-498D-A0E2-9CD764ACD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3570D5B-78FD-46BA-ACFC-AF7B1C81A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7656E-D671-4D70-A5C1-E5E59590F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076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08993A23-EDD5-4973-BF3C-1E30B99AA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703E491-6AAA-455F-A752-9C68A2F6AC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CAB5CE8-7FE0-4550-9250-2B3A564238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9E1AAE-4523-43CC-998B-2CF1DC8A5FBF}" type="datetime1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4E90CC6-1502-4F76-B52E-204FEEC432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1CDD08F-2AC0-445E-861E-1AA1700C64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6BA5A3-E853-4632-B783-0F3B2D929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384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  <p:timing>
    <p:tnLst>
      <p:par>
        <p:cTn id="1" dur="indefinite" restart="never" nodeType="tmRoot"/>
      </p:par>
    </p:tnLst>
  </p:timing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2567AB2-7650-4BD9-BB0D-FC9D9FE3B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E741AB9-EA2D-477F-B90D-A3B6B9B6E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E280F6A-0084-4D30-B571-2F0F9A9AF6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F0D77-DBC4-42A1-A6F6-C3D3A712858B}" type="datetime1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FF5EE73-148C-4C55-85F4-E84C8B5FCD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12D6748-B6A9-4DDB-BD66-9B339A7070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27656E-D671-4D70-A5C1-E5E59590F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970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hyperlink" Target="From_01.jpg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From_01.jp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hyperlink" Target="From_01.jpg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hyperlink" Target="From_01.jp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hyperlink" Target="From_01.jp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hyperlink" Target="From_01.jpg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hyperlink" Target="From_01.jp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From_01.jpg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hyperlink" Target="From_01.jp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From_01.jpg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hyperlink" Target="From_01.jpg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From_01.jpg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8000">
              <a:schemeClr val="accent1">
                <a:lumMod val="0"/>
                <a:lumOff val="100000"/>
              </a:schemeClr>
            </a:gs>
            <a:gs pos="85000">
              <a:schemeClr val="accent1">
                <a:lumMod val="0"/>
                <a:lumOff val="100000"/>
              </a:schemeClr>
            </a:gs>
            <a:gs pos="100000">
              <a:schemeClr val="accent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750003"/>
            <a:ext cx="12192000" cy="2327492"/>
          </a:xfrm>
          <a:prstGeom prst="rect">
            <a:avLst/>
          </a:prstGeom>
          <a:solidFill>
            <a:srgbClr val="0070C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ubtitle 2">
            <a:extLst>
              <a:ext uri="{FF2B5EF4-FFF2-40B4-BE49-F238E27FC236}">
                <a16:creationId xmlns="" xmlns:a16="http://schemas.microsoft.com/office/drawing/2014/main" id="{D0CF02C6-AFD2-480B-AAA1-92B95046D563}"/>
              </a:ext>
            </a:extLst>
          </p:cNvPr>
          <p:cNvSpPr txBox="1">
            <a:spLocks/>
          </p:cNvSpPr>
          <p:nvPr/>
        </p:nvSpPr>
        <p:spPr>
          <a:xfrm>
            <a:off x="1741853" y="1836612"/>
            <a:ext cx="8122527" cy="654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lo-LA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ສໍານັກພີມສຶກສາ ແລະ ກິລາ</a:t>
            </a:r>
            <a:endParaRPr lang="en-US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04135"/>
            <a:ext cx="1741853" cy="2257642"/>
          </a:xfrm>
          <a:prstGeom prst="rect">
            <a:avLst/>
          </a:prstGeom>
        </p:spPr>
      </p:pic>
      <p:sp>
        <p:nvSpPr>
          <p:cNvPr id="20" name="Subtitle 2">
            <a:extLst>
              <a:ext uri="{FF2B5EF4-FFF2-40B4-BE49-F238E27FC236}">
                <a16:creationId xmlns="" xmlns:a16="http://schemas.microsoft.com/office/drawing/2014/main" id="{D0CF02C6-AFD2-480B-AAA1-92B95046D563}"/>
              </a:ext>
            </a:extLst>
          </p:cNvPr>
          <p:cNvSpPr txBox="1">
            <a:spLocks/>
          </p:cNvSpPr>
          <p:nvPr/>
        </p:nvSpPr>
        <p:spPr>
          <a:xfrm>
            <a:off x="1741853" y="975046"/>
            <a:ext cx="8282461" cy="6358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lo-L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ກະຊວງສຶກສາທິການ ແລະ ກິລາ </a:t>
            </a:r>
            <a:endParaRPr lang="en-US" sz="3600" dirty="0">
              <a:solidFill>
                <a:schemeClr val="bg1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21" name="Subtitle 2">
            <a:extLst>
              <a:ext uri="{FF2B5EF4-FFF2-40B4-BE49-F238E27FC236}">
                <a16:creationId xmlns="" xmlns:a16="http://schemas.microsoft.com/office/drawing/2014/main" id="{D0CF02C6-AFD2-480B-AAA1-92B95046D563}"/>
              </a:ext>
            </a:extLst>
          </p:cNvPr>
          <p:cNvSpPr txBox="1">
            <a:spLocks/>
          </p:cNvSpPr>
          <p:nvPr/>
        </p:nvSpPr>
        <p:spPr>
          <a:xfrm>
            <a:off x="1801228" y="2248866"/>
            <a:ext cx="7976828" cy="5460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dirty="0">
              <a:solidFill>
                <a:schemeClr val="bg1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22" name="Subtitle 2">
            <a:extLst>
              <a:ext uri="{FF2B5EF4-FFF2-40B4-BE49-F238E27FC236}">
                <a16:creationId xmlns="" xmlns:a16="http://schemas.microsoft.com/office/drawing/2014/main" id="{D0CF02C6-AFD2-480B-AAA1-92B95046D563}"/>
              </a:ext>
            </a:extLst>
          </p:cNvPr>
          <p:cNvSpPr txBox="1">
            <a:spLocks/>
          </p:cNvSpPr>
          <p:nvPr/>
        </p:nvSpPr>
        <p:spPr>
          <a:xfrm>
            <a:off x="-98479" y="3563515"/>
            <a:ext cx="12191999" cy="6358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lo-LA" sz="4400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ຫົວຂໍ້ </a:t>
            </a:r>
            <a:endParaRPr lang="en-US" sz="4400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lnSpc>
                <a:spcPct val="100000"/>
              </a:lnSpc>
            </a:pPr>
            <a:r>
              <a:rPr lang="lo-LA" sz="4000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ນໍາໃຊ້ຂໍ້ມູນຈາກຖານ ເພື່ອມາສ້າງລາຍງານໃນ </a:t>
            </a:r>
            <a:r>
              <a:rPr lang="en-US" sz="4000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Programs Excel</a:t>
            </a:r>
            <a:r>
              <a:rPr lang="lo-LA" sz="4000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endParaRPr lang="lo-LA" sz="4000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0" y="5156693"/>
            <a:ext cx="12192000" cy="62630"/>
          </a:xfrm>
          <a:prstGeom prst="line">
            <a:avLst/>
          </a:prstGeom>
          <a:ln w="762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0" y="3276625"/>
            <a:ext cx="12192000" cy="62630"/>
          </a:xfrm>
          <a:prstGeom prst="line">
            <a:avLst/>
          </a:prstGeom>
          <a:ln w="762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="" xmlns:a16="http://schemas.microsoft.com/office/drawing/2014/main" id="{3EEC85FA-BD62-47FF-9AC9-2BEB759CA462}"/>
              </a:ext>
            </a:extLst>
          </p:cNvPr>
          <p:cNvSpPr txBox="1">
            <a:spLocks/>
          </p:cNvSpPr>
          <p:nvPr/>
        </p:nvSpPr>
        <p:spPr>
          <a:xfrm>
            <a:off x="175363" y="5716528"/>
            <a:ext cx="11644313" cy="11414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  <a:ea typeface="Phetsarath OT" panose="02000500000000000001" pitchFamily="2" charset="2"/>
                <a:cs typeface="Phetsarath OT" panose="02000500000000000001" pitchFamily="2" charset="2"/>
              </a:rPr>
              <a:t>17-19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ມັງກອນ </a:t>
            </a:r>
            <a:r>
              <a:rPr lang="lo-L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  <a:ea typeface="Phetsarath OT" panose="02000500000000000001" pitchFamily="2" charset="2"/>
                <a:cs typeface="Phetsarath OT" panose="02000500000000000001" pitchFamily="2" charset="2"/>
              </a:rPr>
              <a:t>202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  <a:ea typeface="Phetsarath OT" panose="02000500000000000001" pitchFamily="2" charset="2"/>
                <a:cs typeface="Phetsarath OT" panose="02000500000000000001" pitchFamily="2" charset="2"/>
              </a:rPr>
              <a:t>4</a:t>
            </a:r>
            <a:endParaRPr lang="lo-LA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anose="04020705040A02060702" pitchFamily="82" charset="0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32252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8000">
              <a:schemeClr val="accent1">
                <a:lumMod val="0"/>
                <a:lumOff val="100000"/>
              </a:schemeClr>
            </a:gs>
            <a:gs pos="85000">
              <a:schemeClr val="accent1">
                <a:lumMod val="0"/>
                <a:lumOff val="100000"/>
              </a:schemeClr>
            </a:gs>
            <a:gs pos="100000">
              <a:schemeClr val="accent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1D3F8236-F34F-46A6-BF21-078317419FC8}"/>
              </a:ext>
            </a:extLst>
          </p:cNvPr>
          <p:cNvGrpSpPr/>
          <p:nvPr/>
        </p:nvGrpSpPr>
        <p:grpSpPr>
          <a:xfrm>
            <a:off x="1741854" y="3376736"/>
            <a:ext cx="10018736" cy="3770262"/>
            <a:chOff x="5486282" y="2480922"/>
            <a:chExt cx="4335277" cy="8191784"/>
          </a:xfrm>
        </p:grpSpPr>
        <p:sp>
          <p:nvSpPr>
            <p:cNvPr id="3" name="Rectangle 2">
              <a:extLst>
                <a:ext uri="{FF2B5EF4-FFF2-40B4-BE49-F238E27FC236}">
                  <a16:creationId xmlns="" xmlns:a16="http://schemas.microsoft.com/office/drawing/2014/main" id="{68FBCD51-2E04-4071-910C-8D5BBDE93CEF}"/>
                </a:ext>
              </a:extLst>
            </p:cNvPr>
            <p:cNvSpPr/>
            <p:nvPr/>
          </p:nvSpPr>
          <p:spPr>
            <a:xfrm>
              <a:off x="5486282" y="2480922"/>
              <a:ext cx="3759309" cy="16717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lo-LA" sz="3200" b="1" dirty="0" smtClean="0">
                  <a:solidFill>
                    <a:srgbClr val="FF0000"/>
                  </a:solidFill>
                  <a:latin typeface="Phetsarath OT" panose="02000500000000000001" pitchFamily="2" charset="2"/>
                  <a:ea typeface="Phetsarath OT" panose="02000500000000000001" pitchFamily="2" charset="2"/>
                  <a:cs typeface="Phetsarath OT" panose="02000500000000000001" pitchFamily="2" charset="2"/>
                </a:rPr>
                <a:t>ໂດຍທີມງານພັດທະນາລະບົບ </a:t>
              </a:r>
              <a:r>
                <a:rPr lang="en-US" sz="3200" b="1" dirty="0" smtClean="0">
                  <a:solidFill>
                    <a:srgbClr val="FF0000"/>
                  </a:solidFill>
                  <a:latin typeface="Perpetua Titling MT" panose="02020502060505020804" pitchFamily="18" charset="0"/>
                  <a:ea typeface="Phetsarath OT" panose="02000500000000000001" pitchFamily="2" charset="2"/>
                  <a:cs typeface="Phetsarath OT" panose="02000500000000000001" pitchFamily="2" charset="2"/>
                </a:rPr>
                <a:t>Web </a:t>
              </a:r>
              <a:r>
                <a:rPr lang="en-US" sz="3200" b="1" dirty="0" err="1" smtClean="0">
                  <a:solidFill>
                    <a:srgbClr val="FF0000"/>
                  </a:solidFill>
                  <a:latin typeface="Perpetua Titling MT" panose="02020502060505020804" pitchFamily="18" charset="0"/>
                  <a:ea typeface="Phetsarath OT" panose="02000500000000000001" pitchFamily="2" charset="2"/>
                  <a:cs typeface="Phetsarath OT" panose="02000500000000000001" pitchFamily="2" charset="2"/>
                </a:rPr>
                <a:t>Appication</a:t>
              </a:r>
              <a:endParaRPr lang="en-US" sz="3200" b="1" dirty="0">
                <a:solidFill>
                  <a:srgbClr val="FF0000"/>
                </a:solidFill>
                <a:latin typeface="Perpetua Titling MT" panose="02020502060505020804" pitchFamily="18" charset="0"/>
                <a:ea typeface="Phetsarath OT" panose="02000500000000000001" pitchFamily="2" charset="2"/>
                <a:cs typeface="Phetsarath OT" panose="02000500000000000001" pitchFamily="2" charset="2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="" xmlns:a16="http://schemas.microsoft.com/office/drawing/2014/main" id="{EF04EF09-0341-490E-A9D4-935C10074857}"/>
                </a:ext>
              </a:extLst>
            </p:cNvPr>
            <p:cNvSpPr/>
            <p:nvPr/>
          </p:nvSpPr>
          <p:spPr>
            <a:xfrm>
              <a:off x="6331238" y="4152714"/>
              <a:ext cx="3490321" cy="6519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457200" indent="-457200">
                <a:lnSpc>
                  <a:spcPct val="150000"/>
                </a:lnSpc>
                <a:buFontTx/>
                <a:buAutoNum type="arabicParenR"/>
              </a:pPr>
              <a:r>
                <a:rPr lang="lo-LA" sz="2800" b="1" dirty="0">
                  <a:solidFill>
                    <a:srgbClr val="002060"/>
                  </a:solidFill>
                  <a:latin typeface="Phetsarath OT" panose="02000500000000000001" pitchFamily="2" charset="2"/>
                  <a:ea typeface="Phetsarath OT" panose="02000500000000000001" pitchFamily="2" charset="2"/>
                  <a:cs typeface="Phetsarath OT" panose="02000500000000000001" pitchFamily="2" charset="2"/>
                </a:rPr>
                <a:t>ທ່ານ ມີນາ ສຸວັນ</a:t>
              </a:r>
              <a:r>
                <a:rPr lang="lo-LA" sz="2800" b="1" dirty="0" smtClean="0">
                  <a:solidFill>
                    <a:srgbClr val="002060"/>
                  </a:solidFill>
                  <a:latin typeface="Phetsarath OT" panose="02000500000000000001" pitchFamily="2" charset="2"/>
                  <a:ea typeface="Phetsarath OT" panose="02000500000000000001" pitchFamily="2" charset="2"/>
                  <a:cs typeface="Phetsarath OT" panose="02000500000000000001" pitchFamily="2" charset="2"/>
                </a:rPr>
                <a:t>ທາ</a:t>
              </a:r>
              <a:endParaRPr lang="lo-LA" sz="2800" b="1" dirty="0" smtClean="0">
                <a:solidFill>
                  <a:srgbClr val="00206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endParaRPr>
            </a:p>
            <a:p>
              <a:pPr marL="457200" indent="-457200">
                <a:lnSpc>
                  <a:spcPct val="150000"/>
                </a:lnSpc>
                <a:buFontTx/>
                <a:buAutoNum type="arabicParenR"/>
              </a:pPr>
              <a:r>
                <a:rPr lang="lo-LA" sz="2800" b="1" dirty="0">
                  <a:solidFill>
                    <a:srgbClr val="002060"/>
                  </a:solidFill>
                  <a:latin typeface="Phetsarath OT" panose="02000500000000000001" pitchFamily="2" charset="2"/>
                  <a:ea typeface="Phetsarath OT" panose="02000500000000000001" pitchFamily="2" charset="2"/>
                  <a:cs typeface="Phetsarath OT" panose="02000500000000000001" pitchFamily="2" charset="2"/>
                </a:rPr>
                <a:t>ທ່ານ ຕຸ໋ງສະຫງ່າ ສີລາເພັດ </a:t>
              </a:r>
              <a:r>
                <a:rPr lang="lo-LA" sz="2800" b="1" dirty="0">
                  <a:solidFill>
                    <a:srgbClr val="002060"/>
                  </a:solidFill>
                  <a:latin typeface="Phetsarath OT" panose="02000500000000000001" pitchFamily="2" charset="2"/>
                  <a:ea typeface="Phetsarath OT" panose="02000500000000000001" pitchFamily="2" charset="2"/>
                  <a:cs typeface="Phetsarath OT" panose="02000500000000000001" pitchFamily="2" charset="2"/>
                </a:rPr>
                <a:t>	</a:t>
              </a:r>
              <a:endParaRPr lang="lo-LA" sz="2800" b="1" dirty="0" smtClean="0">
                <a:solidFill>
                  <a:srgbClr val="00206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endParaRPr>
            </a:p>
            <a:p>
              <a:pPr marL="457200" indent="-457200">
                <a:lnSpc>
                  <a:spcPct val="150000"/>
                </a:lnSpc>
                <a:buFontTx/>
                <a:buAutoNum type="arabicParenR"/>
              </a:pPr>
              <a:r>
                <a:rPr lang="lo-LA" sz="2800" b="1" dirty="0" smtClean="0">
                  <a:solidFill>
                    <a:srgbClr val="002060"/>
                  </a:solidFill>
                  <a:latin typeface="Phetsarath OT" panose="02000500000000000001" pitchFamily="2" charset="2"/>
                  <a:ea typeface="Phetsarath OT" panose="02000500000000000001" pitchFamily="2" charset="2"/>
                  <a:cs typeface="Phetsarath OT" panose="02000500000000000001" pitchFamily="2" charset="2"/>
                </a:rPr>
                <a:t>ພະນັກງານສໍານັກພີມສຶກສາ ແລະ ກິລາ</a:t>
              </a:r>
              <a:r>
                <a:rPr lang="lo-LA" sz="2800" b="1" dirty="0">
                  <a:solidFill>
                    <a:srgbClr val="002060"/>
                  </a:solidFill>
                  <a:latin typeface="Phetsarath OT" panose="02000500000000000001" pitchFamily="2" charset="2"/>
                  <a:ea typeface="Phetsarath OT" panose="02000500000000000001" pitchFamily="2" charset="2"/>
                  <a:cs typeface="Phetsarath OT" panose="02000500000000000001" pitchFamily="2" charset="2"/>
                </a:rPr>
                <a:t>	</a:t>
              </a:r>
              <a:r>
                <a:rPr lang="lo-LA" sz="2800" b="1" dirty="0" smtClean="0">
                  <a:solidFill>
                    <a:srgbClr val="002060"/>
                  </a:solidFill>
                  <a:latin typeface="Phetsarath OT" panose="02000500000000000001" pitchFamily="2" charset="2"/>
                  <a:ea typeface="Phetsarath OT" panose="02000500000000000001" pitchFamily="2" charset="2"/>
                  <a:cs typeface="Phetsarath OT" panose="02000500000000000001" pitchFamily="2" charset="2"/>
                </a:rPr>
                <a:t>	</a:t>
              </a:r>
              <a:endParaRPr lang="en-US" sz="2800" dirty="0">
                <a:solidFill>
                  <a:srgbClr val="00206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endParaRPr>
            </a:p>
            <a:p>
              <a:pPr>
                <a:lnSpc>
                  <a:spcPct val="150000"/>
                </a:lnSpc>
                <a:spcAft>
                  <a:spcPts val="0"/>
                </a:spcAft>
              </a:pPr>
              <a:endParaRPr lang="lo-LA" sz="2800" b="1" dirty="0">
                <a:solidFill>
                  <a:srgbClr val="00206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endParaRPr>
            </a:p>
            <a:p>
              <a:pPr>
                <a:lnSpc>
                  <a:spcPct val="150000"/>
                </a:lnSpc>
                <a:spcAft>
                  <a:spcPts val="0"/>
                </a:spcAft>
              </a:pPr>
              <a:endParaRPr lang="en-US" sz="14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0" y="750003"/>
            <a:ext cx="12192000" cy="2327492"/>
          </a:xfrm>
          <a:prstGeom prst="rect">
            <a:avLst/>
          </a:prstGeom>
          <a:solidFill>
            <a:srgbClr val="0070C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64822"/>
            <a:ext cx="1741853" cy="227336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="" xmlns:a16="http://schemas.microsoft.com/office/drawing/2014/main" id="{D0CF02C6-AFD2-480B-AAA1-92B95046D563}"/>
              </a:ext>
            </a:extLst>
          </p:cNvPr>
          <p:cNvSpPr txBox="1">
            <a:spLocks/>
          </p:cNvSpPr>
          <p:nvPr/>
        </p:nvSpPr>
        <p:spPr>
          <a:xfrm>
            <a:off x="1741853" y="1836612"/>
            <a:ext cx="8122527" cy="654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lo-LA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ສໍານັກພີມສຶກສາ ແລະ ກິລາ</a:t>
            </a:r>
            <a:endParaRPr lang="en-US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="" xmlns:a16="http://schemas.microsoft.com/office/drawing/2014/main" id="{D0CF02C6-AFD2-480B-AAA1-92B95046D563}"/>
              </a:ext>
            </a:extLst>
          </p:cNvPr>
          <p:cNvSpPr txBox="1">
            <a:spLocks/>
          </p:cNvSpPr>
          <p:nvPr/>
        </p:nvSpPr>
        <p:spPr>
          <a:xfrm>
            <a:off x="1741853" y="975046"/>
            <a:ext cx="8282461" cy="6358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lo-L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ກະຊວງສຶກສາທິການ ແລະ ກິລາ </a:t>
            </a:r>
            <a:endParaRPr lang="en-US" sz="3600" dirty="0">
              <a:solidFill>
                <a:schemeClr val="bg1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39677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chemeClr val="accent1">
                <a:lumMod val="5000"/>
                <a:lumOff val="95000"/>
              </a:schemeClr>
            </a:gs>
            <a:gs pos="52000">
              <a:schemeClr val="accent1">
                <a:lumMod val="45000"/>
                <a:lumOff val="55000"/>
              </a:schemeClr>
            </a:gs>
            <a:gs pos="66000">
              <a:schemeClr val="accent1">
                <a:lumMod val="45000"/>
                <a:lumOff val="55000"/>
              </a:schemeClr>
            </a:gs>
            <a:gs pos="56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70685A39-E303-410F-AFDB-96604E61C0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500" y="2702647"/>
            <a:ext cx="11341100" cy="2890681"/>
          </a:xfrm>
        </p:spPr>
        <p:txBody>
          <a:bodyPr>
            <a:noAutofit/>
          </a:bodyPr>
          <a:lstStyle/>
          <a:p>
            <a:pPr marL="514350" indent="-514350" algn="l">
              <a:lnSpc>
                <a:spcPct val="120000"/>
              </a:lnSpc>
              <a:buFont typeface="Arial" panose="020B0604020202020204" pitchFamily="34" charset="0"/>
              <a:buAutoNum type="arabicParenR"/>
            </a:pPr>
            <a:r>
              <a:rPr lang="lo-LA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ການສ້າງ ຕາຕະລາງ </a:t>
            </a:r>
            <a:r>
              <a:rPr lang="en-US" sz="4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 Titling MT" panose="02020502060505020804" pitchFamily="18" charset="0"/>
                <a:ea typeface="Phetsarath OT" panose="02000500000000000001" pitchFamily="2" charset="2"/>
                <a:cs typeface="Phetsarath OT" panose="02000500000000000001" pitchFamily="2" charset="2"/>
              </a:rPr>
              <a:t>Pivottable</a:t>
            </a:r>
            <a:r>
              <a:rPr lang="en-U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ໃນ</a:t>
            </a:r>
            <a:r>
              <a:rPr lang="lo-LA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ngravers MT" panose="02090707080505020304" pitchFamily="18" charset="0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 Titling MT" panose="02020502060505020804" pitchFamily="18" charset="0"/>
                <a:ea typeface="Phetsarath OT" panose="02000500000000000001" pitchFamily="2" charset="2"/>
                <a:cs typeface="Phetsarath OT" panose="02000500000000000001" pitchFamily="2" charset="2"/>
              </a:rPr>
              <a:t>Excel</a:t>
            </a:r>
            <a:endParaRPr lang="lo-LA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514350" indent="-514350" algn="l">
              <a:lnSpc>
                <a:spcPct val="120000"/>
              </a:lnSpc>
              <a:buAutoNum type="arabicParenR"/>
            </a:pPr>
            <a:r>
              <a:rPr lang="lo-LA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</a:t>
            </a:r>
            <a: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Filter </a:t>
            </a:r>
            <a:r>
              <a:rPr lang="lo-LA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ຂໍ້ມູນຈາກຕາຕະລາງ </a:t>
            </a:r>
            <a:r>
              <a:rPr lang="en-US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 Titling MT" panose="02020502060505020804" pitchFamily="18" charset="0"/>
                <a:ea typeface="Phetsarath OT" panose="02000500000000000001" pitchFamily="2" charset="2"/>
                <a:cs typeface="Phetsarath OT" panose="02000500000000000001" pitchFamily="2" charset="2"/>
              </a:rPr>
              <a:t>Pivottable</a:t>
            </a:r>
            <a:endParaRPr lang="lo-LA" sz="4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 Titling MT" panose="02020502060505020804" pitchFamily="18" charset="0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514350" indent="-514350" algn="l">
              <a:lnSpc>
                <a:spcPct val="120000"/>
              </a:lnSpc>
              <a:buAutoNum type="arabicParenR"/>
            </a:pPr>
            <a:r>
              <a:rPr lang="lo-LA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ການສ້າງ ຕາຕະລາງລາຍງານ ຕາມແບບຟອມ 	</a:t>
            </a:r>
            <a:endParaRPr lang="lo-LA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2FE45B6E-69E5-451B-8DBB-A37A5E8F11B7}"/>
              </a:ext>
            </a:extLst>
          </p:cNvPr>
          <p:cNvCxnSpPr/>
          <p:nvPr/>
        </p:nvCxnSpPr>
        <p:spPr>
          <a:xfrm>
            <a:off x="2217545" y="2353403"/>
            <a:ext cx="7036904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8" name="图片 47" descr="ddd.gif">
            <a:extLst>
              <a:ext uri="{FF2B5EF4-FFF2-40B4-BE49-F238E27FC236}">
                <a16:creationId xmlns="" xmlns:a16="http://schemas.microsoft.com/office/drawing/2014/main" id="{A973D4DF-4894-4E80-AF9A-5CEB4325DF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79443" y="2218450"/>
            <a:ext cx="2005605" cy="1853469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="" xmlns:a16="http://schemas.microsoft.com/office/drawing/2014/main" id="{C9120523-6480-4E20-AEAD-675AF96A0A57}"/>
              </a:ext>
            </a:extLst>
          </p:cNvPr>
          <p:cNvSpPr/>
          <p:nvPr/>
        </p:nvSpPr>
        <p:spPr>
          <a:xfrm>
            <a:off x="11591778" y="6231985"/>
            <a:ext cx="476757" cy="499403"/>
          </a:xfrm>
          <a:prstGeom prst="ellipse">
            <a:avLst/>
          </a:prstGeom>
          <a:noFill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gency FB" panose="020B0503020202020204" pitchFamily="34" charset="0"/>
              </a:rPr>
              <a:t>1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="" xmlns:a16="http://schemas.microsoft.com/office/drawing/2014/main" id="{D0CF02C6-AFD2-480B-AAA1-92B95046D56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63997" y="1561506"/>
            <a:ext cx="9144000" cy="9214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lo-LA" sz="6000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ເນື້ອໃນການຝຶກອົບຮົມ</a:t>
            </a:r>
          </a:p>
        </p:txBody>
      </p:sp>
    </p:spTree>
    <p:extLst>
      <p:ext uri="{BB962C8B-B14F-4D97-AF65-F5344CB8AC3E}">
        <p14:creationId xmlns:p14="http://schemas.microsoft.com/office/powerpoint/2010/main" val="261957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8000">
              <a:schemeClr val="accent1">
                <a:lumMod val="0"/>
                <a:lumOff val="100000"/>
              </a:schemeClr>
            </a:gs>
            <a:gs pos="85000">
              <a:schemeClr val="accent1">
                <a:lumMod val="0"/>
                <a:lumOff val="100000"/>
              </a:schemeClr>
            </a:gs>
            <a:gs pos="100000">
              <a:schemeClr val="accent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>
            <a:extLst>
              <a:ext uri="{FF2B5EF4-FFF2-40B4-BE49-F238E27FC236}">
                <a16:creationId xmlns="" xmlns:a16="http://schemas.microsoft.com/office/drawing/2014/main" id="{090D9F97-2777-4263-B759-F1F1A71972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02625" y="2369440"/>
            <a:ext cx="11027391" cy="2175157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600" b="1" dirty="0" err="1" smtClean="0">
                <a:solidFill>
                  <a:srgbClr val="FF0000"/>
                </a:solidFill>
                <a:latin typeface="Perpetua Titling MT" panose="02020502060505020804" pitchFamily="18" charset="0"/>
                <a:ea typeface="Times New Roman" panose="02020603050405020304" pitchFamily="18" charset="0"/>
                <a:cs typeface="Phetsarath OT" panose="02000500000000000001" pitchFamily="2" charset="2"/>
              </a:rPr>
              <a:t>Spet</a:t>
            </a:r>
            <a:r>
              <a:rPr lang="en-US" sz="3600" b="1" dirty="0" smtClean="0">
                <a:solidFill>
                  <a:srgbClr val="FF0000"/>
                </a:solidFill>
                <a:latin typeface="Perpetua Titling MT" panose="02020502060505020804" pitchFamily="18" charset="0"/>
                <a:ea typeface="Times New Roman" panose="02020603050405020304" pitchFamily="18" charset="0"/>
                <a:cs typeface="Phetsarath OT" panose="02000500000000000001" pitchFamily="2" charset="2"/>
              </a:rPr>
              <a:t> 1</a:t>
            </a:r>
            <a:endParaRPr lang="en-US" sz="3600" dirty="0" smtClean="0"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marL="457200" indent="-457200" algn="l">
              <a:lnSpc>
                <a:spcPct val="150000"/>
              </a:lnSpc>
              <a:buAutoNum type="arabicParenR"/>
            </a:pPr>
            <a:r>
              <a:rPr lang="en-US" sz="3600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Download </a:t>
            </a:r>
            <a:r>
              <a:rPr lang="lo-LA" sz="3600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ຂໍ້ມູນຈາກຖານ </a:t>
            </a:r>
            <a:endParaRPr lang="en-US" sz="3600" dirty="0" smtClean="0"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AutoNum type="arabicParenR"/>
            </a:pPr>
            <a:r>
              <a:rPr lang="en-US" sz="3600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Select </a:t>
            </a:r>
            <a:r>
              <a:rPr lang="lo-LA" sz="3600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ຂໍ້ມູນໃນ </a:t>
            </a:r>
            <a:r>
              <a:rPr lang="en-US" sz="3600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Excel</a:t>
            </a:r>
          </a:p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AutoNum type="arabicParenR"/>
            </a:pPr>
            <a:r>
              <a:rPr lang="lo-LA" sz="3600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ເລຶອກຄໍາສັ່ງ </a:t>
            </a:r>
            <a:r>
              <a:rPr lang="en-US" sz="3600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INSERT</a:t>
            </a:r>
          </a:p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AutoNum type="arabicParenR"/>
            </a:pPr>
            <a:r>
              <a:rPr lang="lo-LA" sz="3600" dirty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ເລຶອກຄໍາສັ່ງ </a:t>
            </a:r>
            <a:r>
              <a:rPr lang="en-US" sz="3600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PIVOTTABLE</a:t>
            </a:r>
            <a:endParaRPr lang="en-US" sz="3600" dirty="0"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algn="l">
              <a:lnSpc>
                <a:spcPct val="150000"/>
              </a:lnSpc>
            </a:pPr>
            <a:endParaRPr lang="en-US" dirty="0"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pPr algn="l">
              <a:lnSpc>
                <a:spcPct val="150000"/>
              </a:lnSpc>
            </a:pPr>
            <a:endParaRPr lang="lo-LA" dirty="0"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marL="457200" indent="-457200" algn="l">
              <a:lnSpc>
                <a:spcPct val="150000"/>
              </a:lnSpc>
              <a:buAutoNum type="arabicParenR"/>
            </a:pPr>
            <a:endParaRPr lang="lo-LA" dirty="0"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algn="l">
              <a:lnSpc>
                <a:spcPct val="150000"/>
              </a:lnSpc>
            </a:pPr>
            <a:endParaRPr lang="lo-LA" dirty="0"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algn="l">
              <a:lnSpc>
                <a:spcPct val="150000"/>
              </a:lnSpc>
            </a:pPr>
            <a:endParaRPr lang="en-US" b="1" dirty="0">
              <a:solidFill>
                <a:srgbClr val="7030A0"/>
              </a:solidFill>
              <a:latin typeface="Siri_2" pitchFamily="2" charset="0"/>
              <a:ea typeface="Segoe UI Black" panose="020B0A02040204020203" pitchFamily="34" charset="0"/>
            </a:endParaRPr>
          </a:p>
          <a:p>
            <a:pPr algn="l">
              <a:lnSpc>
                <a:spcPct val="150000"/>
              </a:lnSpc>
            </a:pPr>
            <a:endParaRPr lang="en-US" b="1" dirty="0">
              <a:solidFill>
                <a:srgbClr val="7030A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algn="l">
              <a:lnSpc>
                <a:spcPct val="150000"/>
              </a:lnSpc>
            </a:pPr>
            <a:endParaRPr lang="en-US" b="1" dirty="0">
              <a:solidFill>
                <a:srgbClr val="7030A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algn="l">
              <a:lnSpc>
                <a:spcPct val="150000"/>
              </a:lnSpc>
            </a:pPr>
            <a:endParaRPr lang="en-US" b="1" dirty="0">
              <a:solidFill>
                <a:srgbClr val="7030A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algn="l">
              <a:lnSpc>
                <a:spcPct val="150000"/>
              </a:lnSpc>
            </a:pPr>
            <a:endParaRPr lang="en-US" b="1" dirty="0">
              <a:solidFill>
                <a:srgbClr val="7030A0"/>
              </a:solidFill>
              <a:latin typeface="Siri_2" pitchFamily="2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58491390-4A02-4A0A-9FE3-77415735DC90}"/>
              </a:ext>
            </a:extLst>
          </p:cNvPr>
          <p:cNvCxnSpPr/>
          <p:nvPr/>
        </p:nvCxnSpPr>
        <p:spPr>
          <a:xfrm>
            <a:off x="2402625" y="1888145"/>
            <a:ext cx="7036904" cy="0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3" name="图片 47" descr="ddd.gif">
            <a:extLst>
              <a:ext uri="{FF2B5EF4-FFF2-40B4-BE49-F238E27FC236}">
                <a16:creationId xmlns="" xmlns:a16="http://schemas.microsoft.com/office/drawing/2014/main" id="{7DC5D135-DA8C-4C6F-8DE1-6DFE83F79C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93772" y="1954724"/>
            <a:ext cx="1718718" cy="1634974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="" xmlns:a16="http://schemas.microsoft.com/office/drawing/2014/main" id="{685F2834-1186-4CC7-BDDC-3F2B164B0D86}"/>
              </a:ext>
            </a:extLst>
          </p:cNvPr>
          <p:cNvSpPr/>
          <p:nvPr/>
        </p:nvSpPr>
        <p:spPr>
          <a:xfrm>
            <a:off x="11549576" y="6217921"/>
            <a:ext cx="518960" cy="556244"/>
          </a:xfrm>
          <a:prstGeom prst="ellipse">
            <a:avLst/>
          </a:prstGeom>
          <a:noFill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gency FB" panose="020B0503020202020204" pitchFamily="34" charset="0"/>
              </a:rPr>
              <a:t>2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="" xmlns:a16="http://schemas.microsoft.com/office/drawing/2014/main" id="{D0CF02C6-AFD2-480B-AAA1-92B95046D56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49380" y="769466"/>
            <a:ext cx="12192000" cy="1123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lo-LA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ການສ້າງ ຕາຕະລາງ </a:t>
            </a:r>
            <a:r>
              <a:rPr lang="en-US" sz="4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 Titling MT" panose="02020502060505020804" pitchFamily="18" charset="0"/>
                <a:ea typeface="Phetsarath OT" panose="02000500000000000001" pitchFamily="2" charset="2"/>
                <a:cs typeface="Phetsarath OT" panose="02000500000000000001" pitchFamily="2" charset="2"/>
              </a:rPr>
              <a:t>Pivottable</a:t>
            </a:r>
            <a:r>
              <a:rPr 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ໃນ</a:t>
            </a:r>
            <a:r>
              <a:rPr lang="lo-LA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ngravers MT" panose="02090707080505020304" pitchFamily="18" charset="0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 Titling MT" panose="02020502060505020804" pitchFamily="18" charset="0"/>
                <a:ea typeface="Phetsarath OT" panose="02000500000000000001" pitchFamily="2" charset="2"/>
                <a:cs typeface="Phetsarath OT" panose="02000500000000000001" pitchFamily="2" charset="2"/>
              </a:rPr>
              <a:t>Excel</a:t>
            </a:r>
            <a:endParaRPr lang="lo-LA" sz="4400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58491390-4A02-4A0A-9FE3-77415735DC90}"/>
              </a:ext>
            </a:extLst>
          </p:cNvPr>
          <p:cNvCxnSpPr/>
          <p:nvPr/>
        </p:nvCxnSpPr>
        <p:spPr>
          <a:xfrm flipH="1" flipV="1">
            <a:off x="2278418" y="3418919"/>
            <a:ext cx="20282" cy="322875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Subtitle 2">
            <a:hlinkClick r:id="rId4" action="ppaction://hlinkfile"/>
            <a:extLst>
              <a:ext uri="{FF2B5EF4-FFF2-40B4-BE49-F238E27FC236}">
                <a16:creationId xmlns="" xmlns:a16="http://schemas.microsoft.com/office/drawing/2014/main" id="{D0CF02C6-AFD2-480B-AAA1-92B95046D563}"/>
              </a:ext>
            </a:extLst>
          </p:cNvPr>
          <p:cNvSpPr txBox="1">
            <a:spLocks/>
          </p:cNvSpPr>
          <p:nvPr/>
        </p:nvSpPr>
        <p:spPr>
          <a:xfrm>
            <a:off x="8695103" y="4855494"/>
            <a:ext cx="3204620" cy="7253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lo-LA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ທົດລອງ 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</a:t>
            </a:r>
            <a:r>
              <a:rPr lang="en-US" sz="3200" b="1" dirty="0" smtClean="0">
                <a:solidFill>
                  <a:srgbClr val="FF0000"/>
                </a:solidFill>
                <a:latin typeface="Perpetua Titling MT" panose="02020502060505020804" pitchFamily="18" charset="0"/>
                <a:ea typeface="Phetsarath OT" panose="02000500000000000001" pitchFamily="2" charset="2"/>
                <a:cs typeface="Phetsarath OT" panose="02000500000000000001" pitchFamily="2" charset="2"/>
              </a:rPr>
              <a:t>From_01</a:t>
            </a:r>
            <a:r>
              <a:rPr lang="en-US" sz="3200" b="1" dirty="0" smtClean="0">
                <a:latin typeface="Perpetua Titling MT" panose="02020502060505020804" pitchFamily="18" charset="0"/>
                <a:ea typeface="Times New Roman" panose="02020603050405020304" pitchFamily="18" charset="0"/>
                <a:cs typeface="Phetsarath OT" panose="02000500000000000001" pitchFamily="2" charset="2"/>
              </a:rPr>
              <a:t>)</a:t>
            </a:r>
            <a:endParaRPr lang="lo-LA" sz="3200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5" name="Striped Right Arrow 4"/>
          <p:cNvSpPr/>
          <p:nvPr/>
        </p:nvSpPr>
        <p:spPr>
          <a:xfrm>
            <a:off x="8296529" y="3991219"/>
            <a:ext cx="1143000" cy="1106903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66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8000">
              <a:schemeClr val="accent1">
                <a:lumMod val="0"/>
                <a:lumOff val="100000"/>
              </a:schemeClr>
            </a:gs>
            <a:gs pos="85000">
              <a:schemeClr val="accent1">
                <a:lumMod val="0"/>
                <a:lumOff val="100000"/>
              </a:schemeClr>
            </a:gs>
            <a:gs pos="100000">
              <a:schemeClr val="accent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="" xmlns:a16="http://schemas.microsoft.com/office/drawing/2014/main" id="{685F2834-1186-4CC7-BDDC-3F2B164B0D86}"/>
              </a:ext>
            </a:extLst>
          </p:cNvPr>
          <p:cNvSpPr/>
          <p:nvPr/>
        </p:nvSpPr>
        <p:spPr>
          <a:xfrm>
            <a:off x="11465169" y="6105378"/>
            <a:ext cx="575232" cy="626582"/>
          </a:xfrm>
          <a:prstGeom prst="ellipse">
            <a:avLst/>
          </a:prstGeom>
          <a:noFill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gency FB" panose="020B0503020202020204" pitchFamily="34" charset="0"/>
              </a:rPr>
              <a:t>3</a:t>
            </a:r>
          </a:p>
        </p:txBody>
      </p:sp>
      <p:sp>
        <p:nvSpPr>
          <p:cNvPr id="12" name="Subtitle 2">
            <a:hlinkClick r:id="rId3" action="ppaction://hlinkfile"/>
            <a:extLst>
              <a:ext uri="{FF2B5EF4-FFF2-40B4-BE49-F238E27FC236}">
                <a16:creationId xmlns="" xmlns:a16="http://schemas.microsoft.com/office/drawing/2014/main" id="{D0CF02C6-AFD2-480B-AAA1-92B95046D563}"/>
              </a:ext>
            </a:extLst>
          </p:cNvPr>
          <p:cNvSpPr txBox="1">
            <a:spLocks/>
          </p:cNvSpPr>
          <p:nvPr/>
        </p:nvSpPr>
        <p:spPr>
          <a:xfrm rot="5400000">
            <a:off x="-1638964" y="3961679"/>
            <a:ext cx="4635501" cy="7253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lo-LA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ທົດລອງຕາມ 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</a:t>
            </a:r>
            <a:r>
              <a:rPr lang="en-US" sz="3200" b="1" dirty="0" smtClean="0">
                <a:solidFill>
                  <a:srgbClr val="FF0000"/>
                </a:solidFill>
                <a:latin typeface="Perpetua Titling MT" panose="02020502060505020804" pitchFamily="18" charset="0"/>
                <a:ea typeface="Phetsarath OT" panose="02000500000000000001" pitchFamily="2" charset="2"/>
                <a:cs typeface="Phetsarath OT" panose="02000500000000000001" pitchFamily="2" charset="2"/>
              </a:rPr>
              <a:t>From_01</a:t>
            </a:r>
            <a:r>
              <a:rPr lang="en-US" sz="3200" b="1" dirty="0" smtClean="0">
                <a:latin typeface="Perpetua Titling MT" panose="02020502060505020804" pitchFamily="18" charset="0"/>
                <a:ea typeface="Times New Roman" panose="02020603050405020304" pitchFamily="18" charset="0"/>
                <a:cs typeface="Phetsarath OT" panose="02000500000000000001" pitchFamily="2" charset="2"/>
              </a:rPr>
              <a:t>)</a:t>
            </a:r>
            <a:endParaRPr lang="lo-LA" sz="3200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5" name="Striped Right Arrow 4"/>
          <p:cNvSpPr/>
          <p:nvPr/>
        </p:nvSpPr>
        <p:spPr>
          <a:xfrm>
            <a:off x="393747" y="1311157"/>
            <a:ext cx="671167" cy="598903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944" y="1059164"/>
            <a:ext cx="97536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873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8000">
              <a:schemeClr val="accent1">
                <a:lumMod val="0"/>
                <a:lumOff val="100000"/>
              </a:schemeClr>
            </a:gs>
            <a:gs pos="85000">
              <a:schemeClr val="accent1">
                <a:lumMod val="0"/>
                <a:lumOff val="100000"/>
              </a:schemeClr>
            </a:gs>
            <a:gs pos="100000">
              <a:schemeClr val="accent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>
            <a:extLst>
              <a:ext uri="{FF2B5EF4-FFF2-40B4-BE49-F238E27FC236}">
                <a16:creationId xmlns="" xmlns:a16="http://schemas.microsoft.com/office/drawing/2014/main" id="{090D9F97-2777-4263-B759-F1F1A71972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2758" y="2752376"/>
            <a:ext cx="11027391" cy="2175157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600" b="1" dirty="0" err="1" smtClean="0">
                <a:solidFill>
                  <a:srgbClr val="FF0000"/>
                </a:solidFill>
                <a:latin typeface="Perpetua Titling MT" panose="02020502060505020804" pitchFamily="18" charset="0"/>
                <a:ea typeface="Times New Roman" panose="02020603050405020304" pitchFamily="18" charset="0"/>
                <a:cs typeface="Phetsarath OT" panose="02000500000000000001" pitchFamily="2" charset="2"/>
              </a:rPr>
              <a:t>Spet</a:t>
            </a:r>
            <a:r>
              <a:rPr lang="en-US" sz="3600" b="1" dirty="0" smtClean="0">
                <a:solidFill>
                  <a:srgbClr val="FF0000"/>
                </a:solidFill>
                <a:latin typeface="Perpetua Titling MT" panose="02020502060505020804" pitchFamily="18" charset="0"/>
                <a:ea typeface="Times New Roman" panose="02020603050405020304" pitchFamily="18" charset="0"/>
                <a:cs typeface="Phetsarath OT" panose="02000500000000000001" pitchFamily="2" charset="2"/>
              </a:rPr>
              <a:t> </a:t>
            </a:r>
            <a:r>
              <a:rPr lang="lo-LA" sz="3600" b="1" dirty="0" smtClean="0">
                <a:solidFill>
                  <a:srgbClr val="FF0000"/>
                </a:solidFill>
                <a:latin typeface="Perpetua Titling MT" panose="02020502060505020804" pitchFamily="18" charset="0"/>
                <a:ea typeface="Times New Roman" panose="02020603050405020304" pitchFamily="18" charset="0"/>
                <a:cs typeface="Phetsarath OT" panose="02000500000000000001" pitchFamily="2" charset="2"/>
              </a:rPr>
              <a:t>2</a:t>
            </a:r>
            <a:endParaRPr lang="en-US" sz="3600" dirty="0" smtClean="0"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marL="457200" indent="-457200" algn="l">
              <a:lnSpc>
                <a:spcPct val="100000"/>
              </a:lnSpc>
              <a:buAutoNum type="arabicParenR"/>
            </a:pPr>
            <a:r>
              <a:rPr lang="lo-LA" sz="3600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 </a:t>
            </a:r>
            <a:r>
              <a:rPr lang="lo-LA" sz="3200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ຈະປະກົດໝ້າຕາງຂອງ </a:t>
            </a:r>
            <a:r>
              <a:rPr lang="en-US" sz="3200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PivotTable1 </a:t>
            </a:r>
          </a:p>
          <a:p>
            <a:pPr marL="457200" indent="-457200" algn="l">
              <a:lnSpc>
                <a:spcPct val="100000"/>
              </a:lnSpc>
              <a:buAutoNum type="arabicParenR"/>
            </a:pPr>
            <a:r>
              <a:rPr lang="en-US" sz="3200" dirty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 </a:t>
            </a:r>
            <a:r>
              <a:rPr lang="lo-LA" sz="3200" dirty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ໝ້າຕາງຂອງ </a:t>
            </a:r>
            <a:r>
              <a:rPr lang="en-US" sz="3200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PivotTable Fields</a:t>
            </a:r>
            <a:r>
              <a:rPr lang="lo-LA" sz="3200" dirty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 </a:t>
            </a:r>
            <a:r>
              <a:rPr lang="lo-LA" sz="3200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ໃຫ້ສັງເກດ </a:t>
            </a:r>
            <a:r>
              <a:rPr lang="en-US" sz="3200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2 </a:t>
            </a:r>
            <a:r>
              <a:rPr lang="lo-LA" sz="3200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ພາກສ່ວນຂອງຂໍ້ມູນ</a:t>
            </a:r>
          </a:p>
          <a:p>
            <a:pPr algn="l">
              <a:lnSpc>
                <a:spcPct val="100000"/>
              </a:lnSpc>
            </a:pPr>
            <a:r>
              <a:rPr lang="lo-LA" sz="3200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	- </a:t>
            </a:r>
            <a:r>
              <a:rPr lang="en-US" sz="3200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choose Fields to add to report</a:t>
            </a:r>
            <a:endParaRPr lang="lo-LA" sz="3200" dirty="0" smtClean="0"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algn="l">
              <a:lnSpc>
                <a:spcPct val="100000"/>
              </a:lnSpc>
            </a:pPr>
            <a:r>
              <a:rPr lang="lo-LA" sz="3200" dirty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	</a:t>
            </a:r>
            <a:r>
              <a:rPr lang="lo-LA" sz="3200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- </a:t>
            </a:r>
            <a:r>
              <a:rPr lang="en-US" sz="3200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Darg</a:t>
            </a:r>
            <a:r>
              <a:rPr lang="en-US" sz="3200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 Fields between areas below</a:t>
            </a:r>
            <a:endParaRPr lang="lo-LA" sz="3200" dirty="0" smtClean="0"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algn="l">
              <a:lnSpc>
                <a:spcPct val="100000"/>
              </a:lnSpc>
            </a:pPr>
            <a:r>
              <a:rPr lang="lo-LA" sz="3200" dirty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	</a:t>
            </a:r>
            <a:r>
              <a:rPr lang="lo-LA" sz="3200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	</a:t>
            </a:r>
            <a:r>
              <a:rPr lang="en-US" sz="3200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FILTER, COLUMNS, ROWS, SUM VALUE</a:t>
            </a:r>
          </a:p>
          <a:p>
            <a:pPr algn="l">
              <a:lnSpc>
                <a:spcPct val="100000"/>
              </a:lnSpc>
            </a:pPr>
            <a:endParaRPr lang="en-US" sz="3600" dirty="0" smtClean="0"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algn="l">
              <a:lnSpc>
                <a:spcPct val="100000"/>
              </a:lnSpc>
            </a:pPr>
            <a:endParaRPr lang="en-US" sz="3600" dirty="0"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algn="l">
              <a:lnSpc>
                <a:spcPct val="100000"/>
              </a:lnSpc>
            </a:pPr>
            <a:endParaRPr lang="en-US" dirty="0"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pPr algn="l">
              <a:lnSpc>
                <a:spcPct val="100000"/>
              </a:lnSpc>
            </a:pPr>
            <a:endParaRPr lang="lo-LA" dirty="0"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marL="457200" indent="-457200" algn="l">
              <a:lnSpc>
                <a:spcPct val="100000"/>
              </a:lnSpc>
              <a:buAutoNum type="arabicParenR"/>
            </a:pPr>
            <a:endParaRPr lang="lo-LA" dirty="0"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algn="l">
              <a:lnSpc>
                <a:spcPct val="100000"/>
              </a:lnSpc>
            </a:pPr>
            <a:endParaRPr lang="lo-LA" dirty="0"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algn="l">
              <a:lnSpc>
                <a:spcPct val="100000"/>
              </a:lnSpc>
            </a:pPr>
            <a:endParaRPr lang="en-US" b="1" dirty="0">
              <a:solidFill>
                <a:srgbClr val="7030A0"/>
              </a:solidFill>
              <a:latin typeface="Siri_2" pitchFamily="2" charset="0"/>
              <a:ea typeface="Segoe UI Black" panose="020B0A02040204020203" pitchFamily="34" charset="0"/>
            </a:endParaRPr>
          </a:p>
          <a:p>
            <a:pPr algn="l">
              <a:lnSpc>
                <a:spcPct val="100000"/>
              </a:lnSpc>
            </a:pPr>
            <a:endParaRPr lang="en-US" b="1" dirty="0">
              <a:solidFill>
                <a:srgbClr val="7030A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algn="l">
              <a:lnSpc>
                <a:spcPct val="100000"/>
              </a:lnSpc>
            </a:pPr>
            <a:endParaRPr lang="en-US" b="1" dirty="0">
              <a:solidFill>
                <a:srgbClr val="7030A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algn="l">
              <a:lnSpc>
                <a:spcPct val="100000"/>
              </a:lnSpc>
            </a:pPr>
            <a:endParaRPr lang="en-US" b="1" dirty="0">
              <a:solidFill>
                <a:srgbClr val="7030A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algn="l">
              <a:lnSpc>
                <a:spcPct val="100000"/>
              </a:lnSpc>
            </a:pPr>
            <a:endParaRPr lang="en-US" b="1" dirty="0">
              <a:solidFill>
                <a:srgbClr val="7030A0"/>
              </a:solidFill>
              <a:latin typeface="Siri_2" pitchFamily="2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58491390-4A02-4A0A-9FE3-77415735DC90}"/>
              </a:ext>
            </a:extLst>
          </p:cNvPr>
          <p:cNvCxnSpPr/>
          <p:nvPr/>
        </p:nvCxnSpPr>
        <p:spPr>
          <a:xfrm>
            <a:off x="2402625" y="1888145"/>
            <a:ext cx="7036904" cy="0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3" name="图片 47" descr="ddd.gif">
            <a:extLst>
              <a:ext uri="{FF2B5EF4-FFF2-40B4-BE49-F238E27FC236}">
                <a16:creationId xmlns="" xmlns:a16="http://schemas.microsoft.com/office/drawing/2014/main" id="{7DC5D135-DA8C-4C6F-8DE1-6DFE83F79C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1872" y="2317341"/>
            <a:ext cx="1718718" cy="1634974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="" xmlns:a16="http://schemas.microsoft.com/office/drawing/2014/main" id="{685F2834-1186-4CC7-BDDC-3F2B164B0D86}"/>
              </a:ext>
            </a:extLst>
          </p:cNvPr>
          <p:cNvSpPr/>
          <p:nvPr/>
        </p:nvSpPr>
        <p:spPr>
          <a:xfrm>
            <a:off x="11338560" y="6077243"/>
            <a:ext cx="729976" cy="668786"/>
          </a:xfrm>
          <a:prstGeom prst="ellipse">
            <a:avLst/>
          </a:prstGeom>
          <a:noFill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gency FB" panose="020B0503020202020204" pitchFamily="34" charset="0"/>
              </a:rPr>
              <a:t>4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="" xmlns:a16="http://schemas.microsoft.com/office/drawing/2014/main" id="{D0CF02C6-AFD2-480B-AAA1-92B95046D56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49380" y="769466"/>
            <a:ext cx="12192000" cy="1123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lo-LA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ການສ້າງ ຕາຕະລາງ </a:t>
            </a:r>
            <a:r>
              <a:rPr lang="en-US" sz="4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 Titling MT" panose="02020502060505020804" pitchFamily="18" charset="0"/>
                <a:ea typeface="Phetsarath OT" panose="02000500000000000001" pitchFamily="2" charset="2"/>
                <a:cs typeface="Phetsarath OT" panose="02000500000000000001" pitchFamily="2" charset="2"/>
              </a:rPr>
              <a:t>Pivottable</a:t>
            </a:r>
            <a:r>
              <a:rPr 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ໃນ</a:t>
            </a:r>
            <a:r>
              <a:rPr lang="lo-LA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ngravers MT" panose="02090707080505020304" pitchFamily="18" charset="0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 Titling MT" panose="02020502060505020804" pitchFamily="18" charset="0"/>
                <a:ea typeface="Phetsarath OT" panose="02000500000000000001" pitchFamily="2" charset="2"/>
                <a:cs typeface="Phetsarath OT" panose="02000500000000000001" pitchFamily="2" charset="2"/>
              </a:rPr>
              <a:t>Excel</a:t>
            </a:r>
            <a:endParaRPr lang="lo-LA" sz="4400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58491390-4A02-4A0A-9FE3-77415735DC90}"/>
              </a:ext>
            </a:extLst>
          </p:cNvPr>
          <p:cNvCxnSpPr/>
          <p:nvPr/>
        </p:nvCxnSpPr>
        <p:spPr>
          <a:xfrm flipH="1" flipV="1">
            <a:off x="1221927" y="3517279"/>
            <a:ext cx="20282" cy="322875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Subtitle 2">
            <a:hlinkClick r:id="rId4" action="ppaction://hlinkfile"/>
            <a:extLst>
              <a:ext uri="{FF2B5EF4-FFF2-40B4-BE49-F238E27FC236}">
                <a16:creationId xmlns="" xmlns:a16="http://schemas.microsoft.com/office/drawing/2014/main" id="{D0CF02C6-AFD2-480B-AAA1-92B95046D563}"/>
              </a:ext>
            </a:extLst>
          </p:cNvPr>
          <p:cNvSpPr txBox="1">
            <a:spLocks/>
          </p:cNvSpPr>
          <p:nvPr/>
        </p:nvSpPr>
        <p:spPr>
          <a:xfrm>
            <a:off x="9296304" y="3159910"/>
            <a:ext cx="3204620" cy="7253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lo-LA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ທົດລອງ </a:t>
            </a: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</a:t>
            </a:r>
            <a:r>
              <a:rPr lang="en-US" sz="2800" b="1" dirty="0" smtClean="0">
                <a:solidFill>
                  <a:srgbClr val="FF0000"/>
                </a:solidFill>
                <a:latin typeface="Perpetua Titling MT" panose="02020502060505020804" pitchFamily="18" charset="0"/>
                <a:ea typeface="Phetsarath OT" panose="02000500000000000001" pitchFamily="2" charset="2"/>
                <a:cs typeface="Phetsarath OT" panose="02000500000000000001" pitchFamily="2" charset="2"/>
              </a:rPr>
              <a:t>From_02</a:t>
            </a:r>
            <a:r>
              <a:rPr lang="en-US" sz="3200" b="1" dirty="0" smtClean="0">
                <a:latin typeface="Perpetua Titling MT" panose="02020502060505020804" pitchFamily="18" charset="0"/>
                <a:ea typeface="Times New Roman" panose="02020603050405020304" pitchFamily="18" charset="0"/>
                <a:cs typeface="Phetsarath OT" panose="02000500000000000001" pitchFamily="2" charset="2"/>
              </a:rPr>
              <a:t>)</a:t>
            </a:r>
            <a:endParaRPr lang="lo-LA" sz="3200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5" name="Striped Right Arrow 4"/>
          <p:cNvSpPr/>
          <p:nvPr/>
        </p:nvSpPr>
        <p:spPr>
          <a:xfrm rot="5400000">
            <a:off x="10538202" y="1904837"/>
            <a:ext cx="720824" cy="741264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8000">
              <a:schemeClr val="accent1">
                <a:lumMod val="0"/>
                <a:lumOff val="100000"/>
              </a:schemeClr>
            </a:gs>
            <a:gs pos="85000">
              <a:schemeClr val="accent1">
                <a:lumMod val="0"/>
                <a:lumOff val="100000"/>
              </a:schemeClr>
            </a:gs>
            <a:gs pos="100000">
              <a:schemeClr val="accent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="" xmlns:a16="http://schemas.microsoft.com/office/drawing/2014/main" id="{685F2834-1186-4CC7-BDDC-3F2B164B0D86}"/>
              </a:ext>
            </a:extLst>
          </p:cNvPr>
          <p:cNvSpPr/>
          <p:nvPr/>
        </p:nvSpPr>
        <p:spPr>
          <a:xfrm>
            <a:off x="11338560" y="6077243"/>
            <a:ext cx="729976" cy="668786"/>
          </a:xfrm>
          <a:prstGeom prst="ellipse">
            <a:avLst/>
          </a:prstGeom>
          <a:noFill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gency FB" panose="020B0503020202020204" pitchFamily="34" charset="0"/>
              </a:rPr>
              <a:t>5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="" xmlns:a16="http://schemas.microsoft.com/office/drawing/2014/main" id="{D0CF02C6-AFD2-480B-AAA1-92B95046D56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 rot="5400000">
            <a:off x="-2153292" y="2953269"/>
            <a:ext cx="5342578" cy="1123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lo-LA" sz="36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ໝ້າຕາງຂອງ </a:t>
            </a:r>
            <a:r>
              <a:rPr lang="en-US" sz="36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PivotTable </a:t>
            </a:r>
            <a:endParaRPr lang="lo-LA" sz="3600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2671" y="956047"/>
            <a:ext cx="9754445" cy="5715495"/>
          </a:xfrm>
          <a:prstGeom prst="rect">
            <a:avLst/>
          </a:prstGeom>
        </p:spPr>
      </p:pic>
      <p:sp>
        <p:nvSpPr>
          <p:cNvPr id="5" name="Subtitle 2">
            <a:hlinkClick r:id="rId4" action="ppaction://hlinkfile"/>
            <a:extLst>
              <a:ext uri="{FF2B5EF4-FFF2-40B4-BE49-F238E27FC236}">
                <a16:creationId xmlns="" xmlns:a16="http://schemas.microsoft.com/office/drawing/2014/main" id="{D0CF02C6-AFD2-480B-AAA1-92B95046D563}"/>
              </a:ext>
            </a:extLst>
          </p:cNvPr>
          <p:cNvSpPr txBox="1">
            <a:spLocks/>
          </p:cNvSpPr>
          <p:nvPr/>
        </p:nvSpPr>
        <p:spPr>
          <a:xfrm>
            <a:off x="-466675" y="5359178"/>
            <a:ext cx="2492423" cy="7253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</a:t>
            </a:r>
            <a:r>
              <a:rPr lang="en-US" sz="2000" b="1" dirty="0" smtClean="0">
                <a:solidFill>
                  <a:srgbClr val="FF0000"/>
                </a:solidFill>
                <a:latin typeface="Perpetua Titling MT" panose="02020502060505020804" pitchFamily="18" charset="0"/>
                <a:ea typeface="Phetsarath OT" panose="02000500000000000001" pitchFamily="2" charset="2"/>
                <a:cs typeface="Phetsarath OT" panose="02000500000000000001" pitchFamily="2" charset="2"/>
              </a:rPr>
              <a:t>From_02</a:t>
            </a:r>
            <a:r>
              <a:rPr lang="en-US" b="1" dirty="0" smtClean="0">
                <a:latin typeface="Perpetua Titling MT" panose="02020502060505020804" pitchFamily="18" charset="0"/>
                <a:ea typeface="Times New Roman" panose="02020603050405020304" pitchFamily="18" charset="0"/>
                <a:cs typeface="Phetsarath OT" panose="02000500000000000001" pitchFamily="2" charset="2"/>
              </a:rPr>
              <a:t>)</a:t>
            </a:r>
            <a:endParaRPr lang="lo-LA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410090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8000">
              <a:schemeClr val="accent1">
                <a:lumMod val="0"/>
                <a:lumOff val="100000"/>
              </a:schemeClr>
            </a:gs>
            <a:gs pos="85000">
              <a:schemeClr val="accent1">
                <a:lumMod val="0"/>
                <a:lumOff val="100000"/>
              </a:schemeClr>
            </a:gs>
            <a:gs pos="100000">
              <a:schemeClr val="accent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>
            <a:extLst>
              <a:ext uri="{FF2B5EF4-FFF2-40B4-BE49-F238E27FC236}">
                <a16:creationId xmlns="" xmlns:a16="http://schemas.microsoft.com/office/drawing/2014/main" id="{090D9F97-2777-4263-B759-F1F1A71972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4609" y="2956497"/>
            <a:ext cx="11027391" cy="2175157"/>
          </a:xfrm>
        </p:spPr>
        <p:txBody>
          <a:bodyPr>
            <a:noAutofit/>
          </a:bodyPr>
          <a:lstStyle/>
          <a:p>
            <a:pPr marL="514350" indent="-514350" algn="l">
              <a:lnSpc>
                <a:spcPct val="100000"/>
              </a:lnSpc>
              <a:buFont typeface="+mj-lt"/>
              <a:buAutoNum type="arabicParenR"/>
            </a:pPr>
            <a:r>
              <a:rPr lang="en-US" sz="32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FILTER</a:t>
            </a:r>
            <a:r>
              <a:rPr lang="lo-LA" sz="32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	</a:t>
            </a:r>
            <a:r>
              <a:rPr lang="lo-LA" sz="3200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	: </a:t>
            </a:r>
            <a:r>
              <a:rPr lang="lo-L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ການກອງຂໍ້ມູນທີຈະນໍາເອົາໄປນໍາໃຊ້</a:t>
            </a:r>
            <a:endParaRPr lang="lo-LA" sz="3200" b="1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marL="514350" indent="-514350" algn="l">
              <a:lnSpc>
                <a:spcPct val="100000"/>
              </a:lnSpc>
              <a:buFont typeface="+mj-lt"/>
              <a:buAutoNum type="arabicParenR"/>
            </a:pPr>
            <a:r>
              <a:rPr lang="en-US" sz="32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COLUMNS</a:t>
            </a:r>
            <a:r>
              <a:rPr lang="lo-LA" sz="32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	</a:t>
            </a:r>
            <a:r>
              <a:rPr lang="lo-LA" sz="3200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: </a:t>
            </a:r>
            <a:r>
              <a:rPr lang="lo-L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ຖັດຂອງຂໍ້ມູນທີ່ຢູ່ໃນຕາຕະລາງຂອງ </a:t>
            </a:r>
            <a:r>
              <a:rPr lang="en-US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Table Fields</a:t>
            </a:r>
            <a:endParaRPr lang="lo-LA" sz="3200" b="1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marL="514350" indent="-514350" algn="l">
              <a:lnSpc>
                <a:spcPct val="100000"/>
              </a:lnSpc>
              <a:buFont typeface="+mj-lt"/>
              <a:buAutoNum type="arabicParenR"/>
            </a:pPr>
            <a:r>
              <a:rPr lang="en-US" sz="32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ROWS	</a:t>
            </a:r>
            <a:r>
              <a:rPr lang="en-US" sz="3200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	</a:t>
            </a:r>
            <a:r>
              <a:rPr lang="lo-L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: ແຖວຂອງ</a:t>
            </a:r>
            <a:r>
              <a:rPr lang="lo-LA" sz="32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ຂໍ້ມູນທີ່ຢູ່ໃນຕາຕະລາງຂອງ 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Table Fields</a:t>
            </a:r>
            <a:endParaRPr lang="lo-LA" sz="3200" b="1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marL="514350" indent="-514350" algn="l">
              <a:lnSpc>
                <a:spcPct val="100000"/>
              </a:lnSpc>
              <a:buFont typeface="+mj-lt"/>
              <a:buAutoNum type="arabicParenR"/>
            </a:pPr>
            <a:r>
              <a:rPr lang="en-US" sz="32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SUM VALUE</a:t>
            </a:r>
            <a:r>
              <a:rPr lang="lo-LA" sz="3200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	</a:t>
            </a:r>
            <a:r>
              <a:rPr lang="lo-L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: ການບວກຄ່າໂຕເລກທີ່ຢູ່ໃນຖັດ </a:t>
            </a:r>
            <a:r>
              <a:rPr lang="en-US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COLUMN</a:t>
            </a:r>
            <a:r>
              <a:rPr lang="lo-L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 ແລະ ແຖວ </a:t>
            </a:r>
          </a:p>
          <a:p>
            <a:pPr algn="l">
              <a:lnSpc>
                <a:spcPct val="100000"/>
              </a:lnSpc>
            </a:pPr>
            <a:r>
              <a:rPr lang="lo-LA" sz="32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	</a:t>
            </a:r>
            <a:r>
              <a:rPr lang="lo-L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		  </a:t>
            </a:r>
            <a:r>
              <a:rPr lang="en-US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ROW</a:t>
            </a:r>
            <a:r>
              <a:rPr lang="lo-L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 ທີ່ໄດ້ຈາການ 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FILTER</a:t>
            </a:r>
            <a:r>
              <a:rPr lang="lo-LA" sz="32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	</a:t>
            </a:r>
            <a:r>
              <a:rPr lang="lo-L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ຂໍ້ມູນໃນ 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Table Fields</a:t>
            </a:r>
            <a:endParaRPr lang="lo-LA" sz="3200" b="1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algn="l">
              <a:lnSpc>
                <a:spcPct val="100000"/>
              </a:lnSpc>
            </a:pPr>
            <a:endParaRPr lang="en-US" sz="3200" dirty="0" smtClean="0"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algn="l">
              <a:lnSpc>
                <a:spcPct val="100000"/>
              </a:lnSpc>
            </a:pPr>
            <a:endParaRPr lang="en-US" sz="3600" dirty="0" smtClean="0"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algn="l">
              <a:lnSpc>
                <a:spcPct val="100000"/>
              </a:lnSpc>
            </a:pPr>
            <a:endParaRPr lang="en-US" sz="3600" dirty="0"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algn="l">
              <a:lnSpc>
                <a:spcPct val="100000"/>
              </a:lnSpc>
            </a:pPr>
            <a:endParaRPr lang="en-US" dirty="0"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pPr algn="l">
              <a:lnSpc>
                <a:spcPct val="100000"/>
              </a:lnSpc>
            </a:pPr>
            <a:endParaRPr lang="lo-LA" dirty="0"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marL="457200" indent="-457200" algn="l">
              <a:lnSpc>
                <a:spcPct val="100000"/>
              </a:lnSpc>
              <a:buAutoNum type="arabicParenR"/>
            </a:pPr>
            <a:endParaRPr lang="lo-LA" dirty="0"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algn="l">
              <a:lnSpc>
                <a:spcPct val="100000"/>
              </a:lnSpc>
            </a:pPr>
            <a:endParaRPr lang="lo-LA" dirty="0"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algn="l">
              <a:lnSpc>
                <a:spcPct val="100000"/>
              </a:lnSpc>
            </a:pPr>
            <a:endParaRPr lang="en-US" b="1" dirty="0">
              <a:solidFill>
                <a:srgbClr val="7030A0"/>
              </a:solidFill>
              <a:latin typeface="Siri_2" pitchFamily="2" charset="0"/>
              <a:ea typeface="Segoe UI Black" panose="020B0A02040204020203" pitchFamily="34" charset="0"/>
            </a:endParaRPr>
          </a:p>
          <a:p>
            <a:pPr algn="l">
              <a:lnSpc>
                <a:spcPct val="100000"/>
              </a:lnSpc>
            </a:pPr>
            <a:endParaRPr lang="en-US" b="1" dirty="0">
              <a:solidFill>
                <a:srgbClr val="7030A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algn="l">
              <a:lnSpc>
                <a:spcPct val="100000"/>
              </a:lnSpc>
            </a:pPr>
            <a:endParaRPr lang="en-US" b="1" dirty="0">
              <a:solidFill>
                <a:srgbClr val="7030A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algn="l">
              <a:lnSpc>
                <a:spcPct val="100000"/>
              </a:lnSpc>
            </a:pPr>
            <a:endParaRPr lang="en-US" b="1" dirty="0">
              <a:solidFill>
                <a:srgbClr val="7030A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algn="l">
              <a:lnSpc>
                <a:spcPct val="100000"/>
              </a:lnSpc>
            </a:pPr>
            <a:endParaRPr lang="en-US" b="1" dirty="0">
              <a:solidFill>
                <a:srgbClr val="7030A0"/>
              </a:solidFill>
              <a:latin typeface="Siri_2" pitchFamily="2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58491390-4A02-4A0A-9FE3-77415735DC90}"/>
              </a:ext>
            </a:extLst>
          </p:cNvPr>
          <p:cNvCxnSpPr/>
          <p:nvPr/>
        </p:nvCxnSpPr>
        <p:spPr>
          <a:xfrm>
            <a:off x="2089096" y="2418334"/>
            <a:ext cx="7036904" cy="0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3" name="图片 47" descr="ddd.gif">
            <a:extLst>
              <a:ext uri="{FF2B5EF4-FFF2-40B4-BE49-F238E27FC236}">
                <a16:creationId xmlns="" xmlns:a16="http://schemas.microsoft.com/office/drawing/2014/main" id="{7DC5D135-DA8C-4C6F-8DE1-6DFE83F79C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51362" y="3454808"/>
            <a:ext cx="1718718" cy="1634974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="" xmlns:a16="http://schemas.microsoft.com/office/drawing/2014/main" id="{685F2834-1186-4CC7-BDDC-3F2B164B0D86}"/>
              </a:ext>
            </a:extLst>
          </p:cNvPr>
          <p:cNvSpPr/>
          <p:nvPr/>
        </p:nvSpPr>
        <p:spPr>
          <a:xfrm>
            <a:off x="11338560" y="6077243"/>
            <a:ext cx="729976" cy="668786"/>
          </a:xfrm>
          <a:prstGeom prst="ellipse">
            <a:avLst/>
          </a:prstGeom>
          <a:noFill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gency FB" panose="020B0503020202020204" pitchFamily="34" charset="0"/>
              </a:rPr>
              <a:t>6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="" xmlns:a16="http://schemas.microsoft.com/office/drawing/2014/main" id="{D0CF02C6-AFD2-480B-AAA1-92B95046D56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-488452" y="1295285"/>
            <a:ext cx="12192000" cy="1123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lo-LA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ການໃຫ້ຄວາມໝ</a:t>
            </a:r>
            <a:r>
              <a:rPr lang="lo-LA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າຍຂອງຄໍາສັບໃນ </a:t>
            </a:r>
            <a:br>
              <a:rPr lang="lo-LA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en-US" sz="4400" dirty="0" err="1" smtClean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Darg</a:t>
            </a:r>
            <a:r>
              <a:rPr lang="en-US" sz="4400" dirty="0" smtClean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 </a:t>
            </a:r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Fields between areas below</a:t>
            </a:r>
            <a:endParaRPr lang="lo-LA" sz="4400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58491390-4A02-4A0A-9FE3-77415735DC90}"/>
              </a:ext>
            </a:extLst>
          </p:cNvPr>
          <p:cNvCxnSpPr/>
          <p:nvPr/>
        </p:nvCxnSpPr>
        <p:spPr>
          <a:xfrm flipH="1" flipV="1">
            <a:off x="996844" y="2657920"/>
            <a:ext cx="20282" cy="322875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2218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8000">
              <a:schemeClr val="accent1">
                <a:lumMod val="0"/>
                <a:lumOff val="100000"/>
              </a:schemeClr>
            </a:gs>
            <a:gs pos="85000">
              <a:schemeClr val="accent1">
                <a:lumMod val="0"/>
                <a:lumOff val="100000"/>
              </a:schemeClr>
            </a:gs>
            <a:gs pos="100000">
              <a:schemeClr val="accent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>
            <a:extLst>
              <a:ext uri="{FF2B5EF4-FFF2-40B4-BE49-F238E27FC236}">
                <a16:creationId xmlns="" xmlns:a16="http://schemas.microsoft.com/office/drawing/2014/main" id="{090D9F97-2777-4263-B759-F1F1A71972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4609" y="2072331"/>
            <a:ext cx="11027391" cy="2175157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600" b="1" dirty="0" err="1" smtClean="0">
                <a:solidFill>
                  <a:srgbClr val="FF0000"/>
                </a:solidFill>
                <a:latin typeface="Perpetua Titling MT" panose="02020502060505020804" pitchFamily="18" charset="0"/>
                <a:ea typeface="Times New Roman" panose="02020603050405020304" pitchFamily="18" charset="0"/>
                <a:cs typeface="Phetsarath OT" panose="02000500000000000001" pitchFamily="2" charset="2"/>
              </a:rPr>
              <a:t>Spet</a:t>
            </a:r>
            <a:r>
              <a:rPr lang="en-US" sz="3600" b="1" dirty="0" smtClean="0">
                <a:solidFill>
                  <a:srgbClr val="FF0000"/>
                </a:solidFill>
                <a:latin typeface="Perpetua Titling MT" panose="02020502060505020804" pitchFamily="18" charset="0"/>
                <a:ea typeface="Times New Roman" panose="02020603050405020304" pitchFamily="18" charset="0"/>
                <a:cs typeface="Phetsarath OT" panose="02000500000000000001" pitchFamily="2" charset="2"/>
              </a:rPr>
              <a:t> </a:t>
            </a:r>
            <a:r>
              <a:rPr lang="lo-LA" sz="3600" b="1" dirty="0">
                <a:solidFill>
                  <a:srgbClr val="FF0000"/>
                </a:solidFill>
                <a:latin typeface="Perpetua Titling MT" panose="02020502060505020804" pitchFamily="18" charset="0"/>
                <a:ea typeface="Times New Roman" panose="02020603050405020304" pitchFamily="18" charset="0"/>
                <a:cs typeface="Phetsarath OT" panose="02000500000000000001" pitchFamily="2" charset="2"/>
              </a:rPr>
              <a:t>3</a:t>
            </a:r>
            <a:endParaRPr lang="en-US" sz="3600" dirty="0" smtClean="0"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marL="457200" indent="-457200" algn="l">
              <a:lnSpc>
                <a:spcPct val="100000"/>
              </a:lnSpc>
              <a:buAutoNum type="arabicParenR"/>
            </a:pPr>
            <a:r>
              <a:rPr lang="lo-LA" sz="3600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 </a:t>
            </a:r>
            <a:r>
              <a:rPr lang="lo-LA" sz="2800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ເລືອກຂໍ້ມູນ </a:t>
            </a:r>
            <a:r>
              <a:rPr lang="lo-LA" sz="2800" b="1" dirty="0" smtClean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ປະເພດປື້ມ </a:t>
            </a:r>
            <a:r>
              <a:rPr lang="lo-LA" sz="2800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ຈາກ </a:t>
            </a: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PivotTable Fields</a:t>
            </a:r>
            <a:r>
              <a:rPr lang="lo-LA" sz="2800" dirty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 </a:t>
            </a:r>
            <a:r>
              <a:rPr lang="lo-LA" sz="2800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ລົງໃສ່ຫ້ອງຂອງ </a:t>
            </a:r>
            <a:r>
              <a:rPr lang="en-US" sz="2800" b="1" dirty="0" smtClean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Filter</a:t>
            </a:r>
          </a:p>
          <a:p>
            <a:pPr marL="457200" indent="-457200" algn="l">
              <a:lnSpc>
                <a:spcPct val="100000"/>
              </a:lnSpc>
              <a:buAutoNum type="arabicParenR"/>
            </a:pP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 </a:t>
            </a:r>
            <a:r>
              <a:rPr lang="lo-LA" sz="2800" dirty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ເລືອກຂໍ້ມູນ </a:t>
            </a:r>
            <a:r>
              <a:rPr lang="lo-LA" sz="2800" b="1" dirty="0" smtClean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ຊັ້ນຮຽນ, ຂັ້ນຮຽນ </a:t>
            </a:r>
            <a:r>
              <a:rPr lang="lo-LA" sz="2800" dirty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ຈາກ </a:t>
            </a: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PivotTable Fields</a:t>
            </a:r>
            <a:r>
              <a:rPr lang="lo-LA" sz="2800" dirty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 ລົງໃສ່ຫ້ອງຂອງ </a:t>
            </a:r>
            <a:r>
              <a:rPr lang="en-US" sz="2800" b="1" dirty="0" smtClean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COLUMNS</a:t>
            </a:r>
            <a:endParaRPr lang="lo-LA" sz="2800" b="1" dirty="0" smtClean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marL="457200" indent="-457200" algn="l">
              <a:lnSpc>
                <a:spcPct val="100000"/>
              </a:lnSpc>
              <a:buFont typeface="Arial" panose="020B0604020202020204" pitchFamily="34" charset="0"/>
              <a:buAutoNum type="arabicParenR"/>
            </a:pPr>
            <a:r>
              <a:rPr lang="lo-LA" sz="2800" dirty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ເລືອກຂໍ້ມູນ </a:t>
            </a:r>
            <a:r>
              <a:rPr lang="lo-LA" sz="2800" dirty="0" smtClean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ຊຶ່ປື້ມ </a:t>
            </a:r>
            <a:r>
              <a:rPr lang="lo-LA" sz="2800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ຈາກ </a:t>
            </a: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PivotTable Fields</a:t>
            </a:r>
            <a:r>
              <a:rPr lang="lo-LA" sz="2800" dirty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 ລົງໃສ່ຫ້ອງຂອງ </a:t>
            </a:r>
            <a:r>
              <a:rPr lang="en-US" sz="2800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 </a:t>
            </a:r>
            <a:r>
              <a:rPr lang="en-US" sz="2800" b="1" dirty="0" smtClean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ROWS</a:t>
            </a:r>
            <a:endParaRPr lang="lo-LA" sz="2800" b="1" dirty="0" smtClean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marL="457200" indent="-457200" algn="l">
              <a:lnSpc>
                <a:spcPct val="100000"/>
              </a:lnSpc>
              <a:buFont typeface="Arial" panose="020B0604020202020204" pitchFamily="34" charset="0"/>
              <a:buAutoNum type="arabicParenR"/>
            </a:pPr>
            <a:r>
              <a:rPr lang="en-US" sz="2800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 </a:t>
            </a:r>
            <a:r>
              <a:rPr lang="lo-LA" sz="2800" dirty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ເລືອກຂໍ້ມູນ </a:t>
            </a:r>
            <a:r>
              <a:rPr lang="lo-LA" sz="2800" b="1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ຈໍານວນປື້ມທີ່ເຫຼຶອ, ຈໍານວນປື້ມ</a:t>
            </a:r>
            <a:r>
              <a:rPr lang="lo-LA" sz="2800" b="1" dirty="0" smtClean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ທີ່ຕ້ອງການ </a:t>
            </a:r>
            <a:r>
              <a:rPr lang="lo-LA" sz="2800" dirty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ຈາກ </a:t>
            </a: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PivotTable Fields</a:t>
            </a:r>
            <a:r>
              <a:rPr lang="lo-LA" sz="2800" dirty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 ລົງໃສ່ຫ້ອງຂອງ </a:t>
            </a:r>
            <a:r>
              <a:rPr lang="en-US" sz="2800" b="1" dirty="0" smtClean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SUM VALUE</a:t>
            </a:r>
          </a:p>
          <a:p>
            <a:pPr algn="l">
              <a:lnSpc>
                <a:spcPct val="100000"/>
              </a:lnSpc>
            </a:pPr>
            <a:endParaRPr lang="en-US" sz="3600" dirty="0" smtClean="0"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algn="l">
              <a:lnSpc>
                <a:spcPct val="100000"/>
              </a:lnSpc>
            </a:pPr>
            <a:endParaRPr lang="en-US" sz="3600" dirty="0"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algn="l">
              <a:lnSpc>
                <a:spcPct val="100000"/>
              </a:lnSpc>
            </a:pPr>
            <a:endParaRPr lang="en-US" dirty="0"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pPr algn="l">
              <a:lnSpc>
                <a:spcPct val="100000"/>
              </a:lnSpc>
            </a:pPr>
            <a:endParaRPr lang="lo-LA" dirty="0"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marL="457200" indent="-457200" algn="l">
              <a:lnSpc>
                <a:spcPct val="100000"/>
              </a:lnSpc>
              <a:buAutoNum type="arabicParenR"/>
            </a:pPr>
            <a:endParaRPr lang="lo-LA" dirty="0"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algn="l">
              <a:lnSpc>
                <a:spcPct val="100000"/>
              </a:lnSpc>
            </a:pPr>
            <a:endParaRPr lang="lo-LA" dirty="0"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algn="l">
              <a:lnSpc>
                <a:spcPct val="100000"/>
              </a:lnSpc>
            </a:pPr>
            <a:endParaRPr lang="en-US" b="1" dirty="0">
              <a:solidFill>
                <a:srgbClr val="7030A0"/>
              </a:solidFill>
              <a:latin typeface="Siri_2" pitchFamily="2" charset="0"/>
              <a:ea typeface="Segoe UI Black" panose="020B0A02040204020203" pitchFamily="34" charset="0"/>
            </a:endParaRPr>
          </a:p>
          <a:p>
            <a:pPr algn="l">
              <a:lnSpc>
                <a:spcPct val="100000"/>
              </a:lnSpc>
            </a:pPr>
            <a:endParaRPr lang="en-US" b="1" dirty="0">
              <a:solidFill>
                <a:srgbClr val="7030A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algn="l">
              <a:lnSpc>
                <a:spcPct val="100000"/>
              </a:lnSpc>
            </a:pPr>
            <a:endParaRPr lang="en-US" b="1" dirty="0">
              <a:solidFill>
                <a:srgbClr val="7030A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algn="l">
              <a:lnSpc>
                <a:spcPct val="100000"/>
              </a:lnSpc>
            </a:pPr>
            <a:endParaRPr lang="en-US" b="1" dirty="0">
              <a:solidFill>
                <a:srgbClr val="7030A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algn="l">
              <a:lnSpc>
                <a:spcPct val="100000"/>
              </a:lnSpc>
            </a:pPr>
            <a:endParaRPr lang="en-US" b="1" dirty="0">
              <a:solidFill>
                <a:srgbClr val="7030A0"/>
              </a:solidFill>
              <a:latin typeface="Siri_2" pitchFamily="2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58491390-4A02-4A0A-9FE3-77415735DC90}"/>
              </a:ext>
            </a:extLst>
          </p:cNvPr>
          <p:cNvCxnSpPr/>
          <p:nvPr/>
        </p:nvCxnSpPr>
        <p:spPr>
          <a:xfrm>
            <a:off x="2402625" y="1888145"/>
            <a:ext cx="7036904" cy="0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3" name="图片 47" descr="ddd.gif">
            <a:extLst>
              <a:ext uri="{FF2B5EF4-FFF2-40B4-BE49-F238E27FC236}">
                <a16:creationId xmlns="" xmlns:a16="http://schemas.microsoft.com/office/drawing/2014/main" id="{7DC5D135-DA8C-4C6F-8DE1-6DFE83F79C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46170" y="1820527"/>
            <a:ext cx="1718718" cy="1634974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="" xmlns:a16="http://schemas.microsoft.com/office/drawing/2014/main" id="{685F2834-1186-4CC7-BDDC-3F2B164B0D86}"/>
              </a:ext>
            </a:extLst>
          </p:cNvPr>
          <p:cNvSpPr/>
          <p:nvPr/>
        </p:nvSpPr>
        <p:spPr>
          <a:xfrm>
            <a:off x="11338560" y="6077243"/>
            <a:ext cx="729976" cy="668786"/>
          </a:xfrm>
          <a:prstGeom prst="ellipse">
            <a:avLst/>
          </a:prstGeom>
          <a:noFill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o-LA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gency FB" panose="020B0503020202020204" pitchFamily="34" charset="0"/>
              </a:rPr>
              <a:t>7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gency FB" panose="020B0503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="" xmlns:a16="http://schemas.microsoft.com/office/drawing/2014/main" id="{D0CF02C6-AFD2-480B-AAA1-92B95046D56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49380" y="769466"/>
            <a:ext cx="12192000" cy="1123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lo-LA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ຕົວຢ່າງ : ຕາຕະລາງ </a:t>
            </a:r>
            <a:r>
              <a:rPr lang="en-US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 Titling MT" panose="02020502060505020804" pitchFamily="18" charset="0"/>
                <a:ea typeface="Phetsarath OT" panose="02000500000000000001" pitchFamily="2" charset="2"/>
                <a:cs typeface="Phetsarath OT" panose="02000500000000000001" pitchFamily="2" charset="2"/>
              </a:rPr>
              <a:t>Pivottable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FIELDS</a:t>
            </a:r>
            <a:endParaRPr lang="lo-LA" sz="3600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58491390-4A02-4A0A-9FE3-77415735DC90}"/>
              </a:ext>
            </a:extLst>
          </p:cNvPr>
          <p:cNvCxnSpPr/>
          <p:nvPr/>
        </p:nvCxnSpPr>
        <p:spPr>
          <a:xfrm flipH="1" flipV="1">
            <a:off x="1141318" y="1930348"/>
            <a:ext cx="23291" cy="423353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Subtitle 2">
            <a:hlinkClick r:id="rId4" action="ppaction://hlinkfile"/>
            <a:extLst>
              <a:ext uri="{FF2B5EF4-FFF2-40B4-BE49-F238E27FC236}">
                <a16:creationId xmlns="" xmlns:a16="http://schemas.microsoft.com/office/drawing/2014/main" id="{D0CF02C6-AFD2-480B-AAA1-92B95046D563}"/>
              </a:ext>
            </a:extLst>
          </p:cNvPr>
          <p:cNvSpPr txBox="1">
            <a:spLocks/>
          </p:cNvSpPr>
          <p:nvPr/>
        </p:nvSpPr>
        <p:spPr>
          <a:xfrm>
            <a:off x="7048296" y="5900992"/>
            <a:ext cx="4290264" cy="7253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lo-LA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ທົດລອງ </a:t>
            </a: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</a:t>
            </a:r>
            <a:r>
              <a:rPr lang="en-US" sz="2800" b="1" dirty="0" smtClean="0">
                <a:solidFill>
                  <a:srgbClr val="FF0000"/>
                </a:solidFill>
                <a:latin typeface="Perpetua Titling MT" panose="02020502060505020804" pitchFamily="18" charset="0"/>
                <a:ea typeface="Phetsarath OT" panose="02000500000000000001" pitchFamily="2" charset="2"/>
                <a:cs typeface="Phetsarath OT" panose="02000500000000000001" pitchFamily="2" charset="2"/>
              </a:rPr>
              <a:t>From_03</a:t>
            </a:r>
            <a:r>
              <a:rPr lang="en-US" sz="3200" b="1" dirty="0" smtClean="0">
                <a:latin typeface="Perpetua Titling MT" panose="02020502060505020804" pitchFamily="18" charset="0"/>
                <a:ea typeface="Times New Roman" panose="02020603050405020304" pitchFamily="18" charset="0"/>
                <a:cs typeface="Phetsarath OT" panose="02000500000000000001" pitchFamily="2" charset="2"/>
              </a:rPr>
              <a:t>)</a:t>
            </a:r>
            <a:endParaRPr lang="lo-LA" sz="3200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5" name="Striped Right Arrow 4"/>
          <p:cNvSpPr/>
          <p:nvPr/>
        </p:nvSpPr>
        <p:spPr>
          <a:xfrm>
            <a:off x="6573573" y="5971781"/>
            <a:ext cx="720824" cy="583764"/>
          </a:xfrm>
          <a:prstGeom prst="stripedRightArrow">
            <a:avLst>
              <a:gd name="adj1" fmla="val 50000"/>
              <a:gd name="adj2" fmla="val 382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825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8000">
              <a:schemeClr val="accent1">
                <a:lumMod val="0"/>
                <a:lumOff val="100000"/>
              </a:schemeClr>
            </a:gs>
            <a:gs pos="85000">
              <a:schemeClr val="accent1">
                <a:lumMod val="0"/>
                <a:lumOff val="100000"/>
              </a:schemeClr>
            </a:gs>
            <a:gs pos="100000">
              <a:schemeClr val="accent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="" xmlns:a16="http://schemas.microsoft.com/office/drawing/2014/main" id="{685F2834-1186-4CC7-BDDC-3F2B164B0D86}"/>
              </a:ext>
            </a:extLst>
          </p:cNvPr>
          <p:cNvSpPr/>
          <p:nvPr/>
        </p:nvSpPr>
        <p:spPr>
          <a:xfrm>
            <a:off x="11338560" y="6077243"/>
            <a:ext cx="729976" cy="668786"/>
          </a:xfrm>
          <a:prstGeom prst="ellipse">
            <a:avLst/>
          </a:prstGeom>
          <a:noFill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gency FB" panose="020B0503020202020204" pitchFamily="34" charset="0"/>
              </a:rPr>
              <a:t>8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9708" y="1030534"/>
            <a:ext cx="9754445" cy="5715495"/>
          </a:xfrm>
          <a:prstGeom prst="rect">
            <a:avLst/>
          </a:prstGeom>
        </p:spPr>
      </p:pic>
      <p:sp>
        <p:nvSpPr>
          <p:cNvPr id="14" name="Subtitle 2">
            <a:hlinkClick r:id="rId4" action="ppaction://hlinkfile"/>
            <a:extLst>
              <a:ext uri="{FF2B5EF4-FFF2-40B4-BE49-F238E27FC236}">
                <a16:creationId xmlns="" xmlns:a16="http://schemas.microsoft.com/office/drawing/2014/main" id="{D0CF02C6-AFD2-480B-AAA1-92B95046D563}"/>
              </a:ext>
            </a:extLst>
          </p:cNvPr>
          <p:cNvSpPr txBox="1">
            <a:spLocks/>
          </p:cNvSpPr>
          <p:nvPr/>
        </p:nvSpPr>
        <p:spPr>
          <a:xfrm>
            <a:off x="-731520" y="2890506"/>
            <a:ext cx="3052689" cy="7253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lo-LA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ທົດລອງ </a:t>
            </a:r>
            <a:endParaRPr lang="en-US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</a:t>
            </a:r>
            <a:r>
              <a:rPr lang="en-US" sz="2000" b="1" dirty="0" smtClean="0">
                <a:solidFill>
                  <a:srgbClr val="FF0000"/>
                </a:solidFill>
                <a:latin typeface="Perpetua Titling MT" panose="02020502060505020804" pitchFamily="18" charset="0"/>
                <a:ea typeface="Phetsarath OT" panose="02000500000000000001" pitchFamily="2" charset="2"/>
                <a:cs typeface="Phetsarath OT" panose="02000500000000000001" pitchFamily="2" charset="2"/>
              </a:rPr>
              <a:t>From_03</a:t>
            </a:r>
            <a:r>
              <a:rPr lang="en-US" b="1" dirty="0" smtClean="0">
                <a:latin typeface="Perpetua Titling MT" panose="02020502060505020804" pitchFamily="18" charset="0"/>
                <a:ea typeface="Times New Roman" panose="02020603050405020304" pitchFamily="18" charset="0"/>
                <a:cs typeface="Phetsarath OT" panose="02000500000000000001" pitchFamily="2" charset="2"/>
              </a:rPr>
              <a:t>)</a:t>
            </a:r>
            <a:endParaRPr lang="lo-LA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547514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8000">
              <a:schemeClr val="accent1">
                <a:lumMod val="0"/>
                <a:lumOff val="100000"/>
              </a:schemeClr>
            </a:gs>
            <a:gs pos="85000">
              <a:schemeClr val="accent1">
                <a:lumMod val="0"/>
                <a:lumOff val="100000"/>
              </a:schemeClr>
            </a:gs>
            <a:gs pos="100000">
              <a:schemeClr val="accent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>
            <a:extLst>
              <a:ext uri="{FF2B5EF4-FFF2-40B4-BE49-F238E27FC236}">
                <a16:creationId xmlns="" xmlns:a16="http://schemas.microsoft.com/office/drawing/2014/main" id="{090D9F97-2777-4263-B759-F1F1A71972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4609" y="2117471"/>
            <a:ext cx="11027391" cy="2175157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600" b="1" dirty="0" err="1" smtClean="0">
                <a:solidFill>
                  <a:srgbClr val="FF0000"/>
                </a:solidFill>
                <a:latin typeface="Perpetua Titling MT" panose="02020502060505020804" pitchFamily="18" charset="0"/>
                <a:ea typeface="Times New Roman" panose="02020603050405020304" pitchFamily="18" charset="0"/>
                <a:cs typeface="Phetsarath OT" panose="02000500000000000001" pitchFamily="2" charset="2"/>
              </a:rPr>
              <a:t>Spet</a:t>
            </a:r>
            <a:r>
              <a:rPr lang="en-US" sz="3600" b="1" dirty="0" smtClean="0">
                <a:solidFill>
                  <a:srgbClr val="FF0000"/>
                </a:solidFill>
                <a:latin typeface="Perpetua Titling MT" panose="02020502060505020804" pitchFamily="18" charset="0"/>
                <a:ea typeface="Times New Roman" panose="02020603050405020304" pitchFamily="18" charset="0"/>
                <a:cs typeface="Phetsarath OT" panose="02000500000000000001" pitchFamily="2" charset="2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Perpetua Titling MT" panose="02020502060505020804" pitchFamily="18" charset="0"/>
                <a:ea typeface="Times New Roman" panose="02020603050405020304" pitchFamily="18" charset="0"/>
                <a:cs typeface="Phetsarath OT" panose="02000500000000000001" pitchFamily="2" charset="2"/>
              </a:rPr>
              <a:t>4</a:t>
            </a:r>
            <a:endParaRPr lang="en-US" sz="3600" dirty="0" smtClean="0"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marL="457200" indent="-457200" algn="l">
              <a:lnSpc>
                <a:spcPct val="100000"/>
              </a:lnSpc>
              <a:buAutoNum type="arabicParenR"/>
            </a:pPr>
            <a:r>
              <a:rPr lang="lo-LA" sz="3600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 </a:t>
            </a:r>
            <a:r>
              <a:rPr lang="lo-LA" sz="3200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ກົດເລືອກທີ່ປຸ່ມ </a:t>
            </a:r>
            <a:r>
              <a:rPr lang="en-US" sz="3200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Drop </a:t>
            </a:r>
            <a:r>
              <a:rPr lang="en-US" sz="3200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Dwon</a:t>
            </a:r>
            <a:r>
              <a:rPr lang="en-US" sz="3200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 </a:t>
            </a:r>
            <a:r>
              <a:rPr lang="lo-LA" sz="3200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ໃນຊ່ອງຂອງ</a:t>
            </a:r>
            <a:r>
              <a:rPr lang="en-US" sz="3200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 </a:t>
            </a:r>
            <a:r>
              <a:rPr lang="en-US" sz="3200" b="1" dirty="0" smtClean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Filter</a:t>
            </a:r>
            <a:endParaRPr lang="en-US" sz="3200" b="1" dirty="0" smtClean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marL="457200" indent="-457200" algn="l">
              <a:lnSpc>
                <a:spcPct val="100000"/>
              </a:lnSpc>
              <a:buAutoNum type="arabicParenR"/>
            </a:pP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 </a:t>
            </a:r>
            <a:r>
              <a:rPr lang="lo-LA" sz="2800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ເລືອກຄໍາສ</a:t>
            </a:r>
            <a:r>
              <a:rPr lang="lo-LA" sz="2800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ັ່ງ </a:t>
            </a: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Remove</a:t>
            </a:r>
            <a:r>
              <a:rPr lang="lo-LA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Fields</a:t>
            </a:r>
            <a:endParaRPr lang="lo-LA" sz="2800" b="1" dirty="0" smtClean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marL="457200" indent="-457200" algn="l">
              <a:lnSpc>
                <a:spcPct val="100000"/>
              </a:lnSpc>
              <a:buFont typeface="Arial" panose="020B0604020202020204" pitchFamily="34" charset="0"/>
              <a:buAutoNum type="arabicParenR"/>
            </a:pPr>
            <a:r>
              <a:rPr lang="lo-LA" sz="2800" dirty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ກົດເລືອກທີ່ປຸ່ມ </a:t>
            </a: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Drop </a:t>
            </a:r>
            <a:r>
              <a:rPr lang="en-US" sz="2800" dirty="0" err="1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Dwon</a:t>
            </a: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 </a:t>
            </a:r>
            <a:r>
              <a:rPr lang="lo-LA" sz="2800" dirty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ໃນຊ່ອງຂອງ</a:t>
            </a: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 </a:t>
            </a:r>
            <a:r>
              <a:rPr lang="en-US" sz="2800" b="1" dirty="0" smtClean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ROWS</a:t>
            </a:r>
          </a:p>
          <a:p>
            <a:pPr marL="457200" indent="-457200" algn="l">
              <a:lnSpc>
                <a:spcPct val="100000"/>
              </a:lnSpc>
              <a:buFont typeface="Arial" panose="020B0604020202020204" pitchFamily="34" charset="0"/>
              <a:buAutoNum type="arabicParenR"/>
            </a:pPr>
            <a:r>
              <a:rPr lang="lo-LA" sz="2800" dirty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ເລືອກຄໍາສັ່ງ 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Remove</a:t>
            </a:r>
            <a:r>
              <a:rPr lang="lo-LA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Fields</a:t>
            </a:r>
            <a:endParaRPr lang="lo-LA" sz="2800" b="1" dirty="0" smtClean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marL="457200" indent="-457200" algn="l">
              <a:lnSpc>
                <a:spcPct val="100000"/>
              </a:lnSpc>
              <a:buFont typeface="Arial" panose="020B0604020202020204" pitchFamily="34" charset="0"/>
              <a:buAutoNum type="arabicParenR"/>
            </a:pPr>
            <a:r>
              <a:rPr lang="lo-LA" sz="2800" dirty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ກົດເລືອກທີ່ປຸ່ມ </a:t>
            </a: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Drop </a:t>
            </a:r>
            <a:r>
              <a:rPr lang="en-US" sz="2800" dirty="0" err="1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Dwon</a:t>
            </a: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 </a:t>
            </a:r>
            <a:r>
              <a:rPr lang="lo-LA" sz="2800" dirty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ໃນຊ່ອງຂອງ </a:t>
            </a:r>
            <a:r>
              <a:rPr lang="en-US" sz="2800" b="1" dirty="0" smtClean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SUM VALUE</a:t>
            </a:r>
          </a:p>
          <a:p>
            <a:pPr marL="457200" indent="-457200" algn="l">
              <a:lnSpc>
                <a:spcPct val="100000"/>
              </a:lnSpc>
              <a:buFont typeface="Arial" panose="020B0604020202020204" pitchFamily="34" charset="0"/>
              <a:buAutoNum type="arabicParenR"/>
            </a:pPr>
            <a:r>
              <a:rPr lang="lo-LA" sz="2800" dirty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ເລືອກຄໍາສັ່ງ 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Remove</a:t>
            </a:r>
            <a:r>
              <a:rPr lang="lo-LA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Fields</a:t>
            </a:r>
            <a:endParaRPr lang="lo-LA" sz="2800" b="1" dirty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marL="457200" indent="-457200" algn="l">
              <a:lnSpc>
                <a:spcPct val="100000"/>
              </a:lnSpc>
              <a:buFont typeface="Arial" panose="020B0604020202020204" pitchFamily="34" charset="0"/>
              <a:buAutoNum type="arabicParenR"/>
            </a:pPr>
            <a:endParaRPr lang="en-US" sz="2800" b="1" dirty="0" smtClean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algn="l">
              <a:lnSpc>
                <a:spcPct val="100000"/>
              </a:lnSpc>
            </a:pPr>
            <a:endParaRPr lang="en-US" sz="3600" dirty="0" smtClean="0"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algn="l">
              <a:lnSpc>
                <a:spcPct val="100000"/>
              </a:lnSpc>
            </a:pPr>
            <a:endParaRPr lang="en-US" sz="3600" dirty="0"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algn="l">
              <a:lnSpc>
                <a:spcPct val="100000"/>
              </a:lnSpc>
            </a:pPr>
            <a:endParaRPr lang="en-US" dirty="0"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pPr algn="l">
              <a:lnSpc>
                <a:spcPct val="100000"/>
              </a:lnSpc>
            </a:pPr>
            <a:endParaRPr lang="lo-LA" dirty="0"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marL="457200" indent="-457200" algn="l">
              <a:lnSpc>
                <a:spcPct val="100000"/>
              </a:lnSpc>
              <a:buAutoNum type="arabicParenR"/>
            </a:pPr>
            <a:endParaRPr lang="lo-LA" dirty="0"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algn="l">
              <a:lnSpc>
                <a:spcPct val="100000"/>
              </a:lnSpc>
            </a:pPr>
            <a:endParaRPr lang="lo-LA" dirty="0"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algn="l">
              <a:lnSpc>
                <a:spcPct val="100000"/>
              </a:lnSpc>
            </a:pPr>
            <a:endParaRPr lang="en-US" b="1" dirty="0">
              <a:solidFill>
                <a:srgbClr val="7030A0"/>
              </a:solidFill>
              <a:latin typeface="Siri_2" pitchFamily="2" charset="0"/>
              <a:ea typeface="Segoe UI Black" panose="020B0A02040204020203" pitchFamily="34" charset="0"/>
            </a:endParaRPr>
          </a:p>
          <a:p>
            <a:pPr algn="l">
              <a:lnSpc>
                <a:spcPct val="100000"/>
              </a:lnSpc>
            </a:pPr>
            <a:endParaRPr lang="en-US" b="1" dirty="0">
              <a:solidFill>
                <a:srgbClr val="7030A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algn="l">
              <a:lnSpc>
                <a:spcPct val="100000"/>
              </a:lnSpc>
            </a:pPr>
            <a:endParaRPr lang="en-US" b="1" dirty="0">
              <a:solidFill>
                <a:srgbClr val="7030A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algn="l">
              <a:lnSpc>
                <a:spcPct val="100000"/>
              </a:lnSpc>
            </a:pPr>
            <a:endParaRPr lang="en-US" b="1" dirty="0">
              <a:solidFill>
                <a:srgbClr val="7030A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algn="l">
              <a:lnSpc>
                <a:spcPct val="100000"/>
              </a:lnSpc>
            </a:pPr>
            <a:endParaRPr lang="en-US" b="1" dirty="0">
              <a:solidFill>
                <a:srgbClr val="7030A0"/>
              </a:solidFill>
              <a:latin typeface="Siri_2" pitchFamily="2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58491390-4A02-4A0A-9FE3-77415735DC90}"/>
              </a:ext>
            </a:extLst>
          </p:cNvPr>
          <p:cNvCxnSpPr/>
          <p:nvPr/>
        </p:nvCxnSpPr>
        <p:spPr>
          <a:xfrm>
            <a:off x="2595659" y="2117471"/>
            <a:ext cx="7036904" cy="0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3" name="图片 47" descr="ddd.gif">
            <a:extLst>
              <a:ext uri="{FF2B5EF4-FFF2-40B4-BE49-F238E27FC236}">
                <a16:creationId xmlns="" xmlns:a16="http://schemas.microsoft.com/office/drawing/2014/main" id="{7DC5D135-DA8C-4C6F-8DE1-6DFE83F79C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46170" y="1820527"/>
            <a:ext cx="1718718" cy="1634974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="" xmlns:a16="http://schemas.microsoft.com/office/drawing/2014/main" id="{685F2834-1186-4CC7-BDDC-3F2B164B0D86}"/>
              </a:ext>
            </a:extLst>
          </p:cNvPr>
          <p:cNvSpPr/>
          <p:nvPr/>
        </p:nvSpPr>
        <p:spPr>
          <a:xfrm>
            <a:off x="11338560" y="6077243"/>
            <a:ext cx="729976" cy="668786"/>
          </a:xfrm>
          <a:prstGeom prst="ellipse">
            <a:avLst/>
          </a:prstGeom>
          <a:noFill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gency FB" panose="020B0503020202020204" pitchFamily="34" charset="0"/>
              </a:rPr>
              <a:t>9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gency FB" panose="020B0503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="" xmlns:a16="http://schemas.microsoft.com/office/drawing/2014/main" id="{D0CF02C6-AFD2-480B-AAA1-92B95046D56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94438" y="281779"/>
            <a:ext cx="11409110" cy="1818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lo-LA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ການຍ້າຍຟີວ 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Remove</a:t>
            </a:r>
            <a:r>
              <a:rPr lang="lo-LA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Fields </a:t>
            </a:r>
            <a:r>
              <a:rPr lang="lo-LA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ໃນຊ່ອງຂອງ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/>
            </a:r>
            <a:b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lo-LA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</a:t>
            </a:r>
            <a:r>
              <a:rPr lang="en-US" sz="3200" b="1" dirty="0" smtClean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Filter, COLUMNS,</a:t>
            </a:r>
            <a:r>
              <a:rPr lang="en-US" sz="3200" b="1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 </a:t>
            </a:r>
            <a:r>
              <a:rPr lang="en-US" sz="3200" b="1" dirty="0" smtClean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ROWS,</a:t>
            </a:r>
            <a:r>
              <a:rPr lang="en-US" sz="3200" b="1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 SUM </a:t>
            </a:r>
            <a:r>
              <a:rPr lang="en-US" sz="3200" b="1" dirty="0" smtClean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VALUE)</a:t>
            </a:r>
            <a:endParaRPr lang="lo-LA" sz="3200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0070C0"/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58491390-4A02-4A0A-9FE3-77415735DC90}"/>
              </a:ext>
            </a:extLst>
          </p:cNvPr>
          <p:cNvCxnSpPr/>
          <p:nvPr/>
        </p:nvCxnSpPr>
        <p:spPr>
          <a:xfrm flipH="1" flipV="1">
            <a:off x="1141318" y="1930348"/>
            <a:ext cx="23291" cy="423353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Subtitle 2">
            <a:hlinkClick r:id="rId4" action="ppaction://hlinkfile"/>
            <a:extLst>
              <a:ext uri="{FF2B5EF4-FFF2-40B4-BE49-F238E27FC236}">
                <a16:creationId xmlns="" xmlns:a16="http://schemas.microsoft.com/office/drawing/2014/main" id="{D0CF02C6-AFD2-480B-AAA1-92B95046D563}"/>
              </a:ext>
            </a:extLst>
          </p:cNvPr>
          <p:cNvSpPr txBox="1">
            <a:spLocks/>
          </p:cNvSpPr>
          <p:nvPr/>
        </p:nvSpPr>
        <p:spPr>
          <a:xfrm>
            <a:off x="9135705" y="4096924"/>
            <a:ext cx="2932831" cy="7253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lo-LA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ທົດລອງ </a:t>
            </a: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</a:t>
            </a:r>
            <a:r>
              <a:rPr lang="en-US" sz="2800" b="1" dirty="0" smtClean="0">
                <a:solidFill>
                  <a:srgbClr val="FF0000"/>
                </a:solidFill>
                <a:latin typeface="Perpetua Titling MT" panose="02020502060505020804" pitchFamily="18" charset="0"/>
                <a:ea typeface="Phetsarath OT" panose="02000500000000000001" pitchFamily="2" charset="2"/>
                <a:cs typeface="Phetsarath OT" panose="02000500000000000001" pitchFamily="2" charset="2"/>
              </a:rPr>
              <a:t>From_04</a:t>
            </a:r>
            <a:r>
              <a:rPr lang="en-US" sz="3200" b="1" dirty="0" smtClean="0">
                <a:latin typeface="Perpetua Titling MT" panose="02020502060505020804" pitchFamily="18" charset="0"/>
                <a:ea typeface="Times New Roman" panose="02020603050405020304" pitchFamily="18" charset="0"/>
                <a:cs typeface="Phetsarath OT" panose="02000500000000000001" pitchFamily="2" charset="2"/>
              </a:rPr>
              <a:t>)</a:t>
            </a:r>
            <a:endParaRPr lang="lo-LA" sz="3200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5" name="Striped Right Arrow 4"/>
          <p:cNvSpPr/>
          <p:nvPr/>
        </p:nvSpPr>
        <p:spPr>
          <a:xfrm rot="5400000">
            <a:off x="10241708" y="2819650"/>
            <a:ext cx="720824" cy="583764"/>
          </a:xfrm>
          <a:prstGeom prst="stripedRightArrow">
            <a:avLst>
              <a:gd name="adj1" fmla="val 50000"/>
              <a:gd name="adj2" fmla="val 382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624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8000">
              <a:schemeClr val="accent1">
                <a:lumMod val="0"/>
                <a:lumOff val="100000"/>
              </a:schemeClr>
            </a:gs>
            <a:gs pos="85000">
              <a:schemeClr val="accent1">
                <a:lumMod val="0"/>
                <a:lumOff val="100000"/>
              </a:schemeClr>
            </a:gs>
            <a:gs pos="100000">
              <a:schemeClr val="accent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="" xmlns:a16="http://schemas.microsoft.com/office/drawing/2014/main" id="{685F2834-1186-4CC7-BDDC-3F2B164B0D86}"/>
              </a:ext>
            </a:extLst>
          </p:cNvPr>
          <p:cNvSpPr/>
          <p:nvPr/>
        </p:nvSpPr>
        <p:spPr>
          <a:xfrm>
            <a:off x="11338560" y="6077243"/>
            <a:ext cx="729976" cy="668786"/>
          </a:xfrm>
          <a:prstGeom prst="ellipse">
            <a:avLst/>
          </a:prstGeom>
          <a:noFill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gency FB" panose="020B0503020202020204" pitchFamily="34" charset="0"/>
              </a:rPr>
              <a:t>10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gency FB" panose="020B0503020202020204" pitchFamily="34" charset="0"/>
            </a:endParaRPr>
          </a:p>
        </p:txBody>
      </p:sp>
      <p:sp>
        <p:nvSpPr>
          <p:cNvPr id="14" name="Subtitle 2">
            <a:hlinkClick r:id="rId3" action="ppaction://hlinkfile"/>
            <a:extLst>
              <a:ext uri="{FF2B5EF4-FFF2-40B4-BE49-F238E27FC236}">
                <a16:creationId xmlns="" xmlns:a16="http://schemas.microsoft.com/office/drawing/2014/main" id="{D0CF02C6-AFD2-480B-AAA1-92B95046D563}"/>
              </a:ext>
            </a:extLst>
          </p:cNvPr>
          <p:cNvSpPr txBox="1">
            <a:spLocks/>
          </p:cNvSpPr>
          <p:nvPr/>
        </p:nvSpPr>
        <p:spPr>
          <a:xfrm>
            <a:off x="-731520" y="2890506"/>
            <a:ext cx="3052689" cy="7253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lo-LA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ທົດ</a:t>
            </a:r>
            <a:r>
              <a:rPr lang="lo-LA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ລອງ</a:t>
            </a:r>
            <a:r>
              <a:rPr lang="lo-LA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ຕາມ</a:t>
            </a:r>
            <a:r>
              <a:rPr lang="lo-LA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endParaRPr lang="en-US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</a:t>
            </a:r>
            <a:r>
              <a:rPr lang="en-US" sz="2000" b="1" dirty="0" smtClean="0">
                <a:solidFill>
                  <a:srgbClr val="FF0000"/>
                </a:solidFill>
                <a:latin typeface="Perpetua Titling MT" panose="02020502060505020804" pitchFamily="18" charset="0"/>
                <a:ea typeface="Phetsarath OT" panose="02000500000000000001" pitchFamily="2" charset="2"/>
                <a:cs typeface="Phetsarath OT" panose="02000500000000000001" pitchFamily="2" charset="2"/>
              </a:rPr>
              <a:t>From_04</a:t>
            </a:r>
            <a:r>
              <a:rPr lang="en-US" b="1" dirty="0" smtClean="0">
                <a:latin typeface="Perpetua Titling MT" panose="02020502060505020804" pitchFamily="18" charset="0"/>
                <a:ea typeface="Times New Roman" panose="02020603050405020304" pitchFamily="18" charset="0"/>
                <a:cs typeface="Phetsarath OT" panose="02000500000000000001" pitchFamily="2" charset="2"/>
              </a:rPr>
              <a:t>)</a:t>
            </a:r>
            <a:endParaRPr lang="lo-LA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7927" y="1030534"/>
            <a:ext cx="9754445" cy="571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571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8000">
              <a:schemeClr val="accent1">
                <a:lumMod val="0"/>
                <a:lumOff val="100000"/>
              </a:schemeClr>
            </a:gs>
            <a:gs pos="85000">
              <a:schemeClr val="accent1">
                <a:lumMod val="0"/>
                <a:lumOff val="100000"/>
              </a:schemeClr>
            </a:gs>
            <a:gs pos="100000">
              <a:schemeClr val="accent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>
            <a:extLst>
              <a:ext uri="{FF2B5EF4-FFF2-40B4-BE49-F238E27FC236}">
                <a16:creationId xmlns="" xmlns:a16="http://schemas.microsoft.com/office/drawing/2014/main" id="{090D9F97-2777-4263-B759-F1F1A71972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4609" y="1921767"/>
            <a:ext cx="11027391" cy="2175157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600" b="1" dirty="0" err="1" smtClean="0">
                <a:solidFill>
                  <a:srgbClr val="FF0000"/>
                </a:solidFill>
                <a:latin typeface="Perpetua Titling MT" panose="02020502060505020804" pitchFamily="18" charset="0"/>
                <a:ea typeface="Times New Roman" panose="02020603050405020304" pitchFamily="18" charset="0"/>
                <a:cs typeface="Phetsarath OT" panose="02000500000000000001" pitchFamily="2" charset="2"/>
              </a:rPr>
              <a:t>Spet</a:t>
            </a:r>
            <a:r>
              <a:rPr lang="en-US" sz="3600" b="1" dirty="0" smtClean="0">
                <a:solidFill>
                  <a:srgbClr val="FF0000"/>
                </a:solidFill>
                <a:latin typeface="Perpetua Titling MT" panose="02020502060505020804" pitchFamily="18" charset="0"/>
                <a:ea typeface="Times New Roman" panose="02020603050405020304" pitchFamily="18" charset="0"/>
                <a:cs typeface="Phetsarath OT" panose="02000500000000000001" pitchFamily="2" charset="2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Perpetua Titling MT" panose="02020502060505020804" pitchFamily="18" charset="0"/>
                <a:ea typeface="Times New Roman" panose="02020603050405020304" pitchFamily="18" charset="0"/>
                <a:cs typeface="Phetsarath OT" panose="02000500000000000001" pitchFamily="2" charset="2"/>
              </a:rPr>
              <a:t>5</a:t>
            </a:r>
            <a:endParaRPr lang="en-US" sz="3600" dirty="0" smtClean="0"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r>
              <a:rPr lang="lo-LA" sz="3200" dirty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 </a:t>
            </a:r>
            <a:endParaRPr lang="lo-LA" sz="2800" b="1" dirty="0" smtClean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marL="457200" indent="-457200" algn="l">
              <a:lnSpc>
                <a:spcPct val="100000"/>
              </a:lnSpc>
              <a:buFont typeface="Arial" panose="020B0604020202020204" pitchFamily="34" charset="0"/>
              <a:buAutoNum type="arabicParenR"/>
            </a:pPr>
            <a:r>
              <a:rPr lang="lo-LA" sz="3200" b="1" dirty="0" smtClean="0">
                <a:latin typeface="Phetsarath OT" panose="02000500000000000000" pitchFamily="2" charset="0"/>
                <a:cs typeface="Phetsarath OT" panose="02000500000000000000" pitchFamily="2" charset="0"/>
              </a:rPr>
              <a:t>ກົດເລືອກ</a:t>
            </a:r>
            <a:r>
              <a:rPr lang="en-US" sz="3200" b="1" dirty="0" smtClean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lo-LA" sz="3200" b="1" dirty="0" smtClean="0">
                <a:latin typeface="Phetsarath OT" panose="02000500000000000000" pitchFamily="2" charset="0"/>
                <a:cs typeface="Phetsarath OT" panose="02000500000000000000" pitchFamily="2" charset="0"/>
              </a:rPr>
              <a:t>ຫຼື </a:t>
            </a:r>
            <a:r>
              <a:rPr lang="en-US" sz="3200" b="1" dirty="0" smtClean="0">
                <a:latin typeface="Phetsarath OT" panose="02000500000000000000" pitchFamily="2" charset="0"/>
                <a:cs typeface="Phetsarath OT" panose="02000500000000000000" pitchFamily="2" charset="0"/>
              </a:rPr>
              <a:t>Select </a:t>
            </a:r>
            <a:r>
              <a:rPr lang="lo-LA" sz="3200" b="1" dirty="0">
                <a:latin typeface="Phetsarath OT" panose="02000500000000000000" pitchFamily="2" charset="0"/>
                <a:cs typeface="Phetsarath OT" panose="02000500000000000000" pitchFamily="2" charset="0"/>
              </a:rPr>
              <a:t>ຕາຕະລາງຂໍ້</a:t>
            </a:r>
            <a:r>
              <a:rPr lang="lo-LA" sz="3200" b="1" dirty="0" smtClean="0">
                <a:latin typeface="Phetsarath OT" panose="02000500000000000000" pitchFamily="2" charset="0"/>
                <a:cs typeface="Phetsarath OT" panose="02000500000000000000" pitchFamily="2" charset="0"/>
              </a:rPr>
              <a:t>ມູ</a:t>
            </a:r>
            <a:r>
              <a:rPr lang="lo-LA" sz="3200" dirty="0" smtClean="0">
                <a:latin typeface="Phetsarath OT" panose="02000500000000000000" pitchFamily="2" charset="0"/>
                <a:cs typeface="Phetsarath OT" panose="02000500000000000000" pitchFamily="2" charset="0"/>
              </a:rPr>
              <a:t>ນ</a:t>
            </a:r>
            <a:endParaRPr lang="lo-LA" sz="3200" b="1" dirty="0">
              <a:solidFill>
                <a:srgbClr val="0070C0"/>
              </a:solidFill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457200" indent="-457200" algn="l">
              <a:lnSpc>
                <a:spcPct val="100000"/>
              </a:lnSpc>
              <a:buFont typeface="Arial" panose="020B0604020202020204" pitchFamily="34" charset="0"/>
              <a:buAutoNum type="arabicParenR"/>
            </a:pPr>
            <a:r>
              <a:rPr lang="lo-LA" sz="3200" b="1" dirty="0" smtClean="0">
                <a:latin typeface="Phetsarath OT" panose="02000500000000000000" pitchFamily="2" charset="0"/>
                <a:cs typeface="Phetsarath OT" panose="02000500000000000000" pitchFamily="2" charset="0"/>
              </a:rPr>
              <a:t>ເລືອກຄໍາສັ່ງ</a:t>
            </a:r>
          </a:p>
          <a:p>
            <a:pPr algn="l">
              <a:lnSpc>
                <a:spcPct val="100000"/>
              </a:lnSpc>
            </a:pPr>
            <a:r>
              <a:rPr lang="lo-LA" sz="3200" b="1" dirty="0" smtClean="0"/>
              <a:t>	</a:t>
            </a:r>
            <a:r>
              <a:rPr lang="en-US" sz="3200" b="1" dirty="0" smtClean="0">
                <a:solidFill>
                  <a:srgbClr val="002060"/>
                </a:solidFill>
              </a:rPr>
              <a:t>- HOME</a:t>
            </a:r>
            <a:endParaRPr lang="lo-LA" sz="3200" b="1" dirty="0" smtClean="0">
              <a:solidFill>
                <a:srgbClr val="002060"/>
              </a:solidFill>
            </a:endParaRPr>
          </a:p>
          <a:p>
            <a:pPr algn="l">
              <a:lnSpc>
                <a:spcPct val="100000"/>
              </a:lnSpc>
            </a:pPr>
            <a:r>
              <a:rPr lang="lo-LA" sz="3200" b="1" dirty="0" smtClean="0">
                <a:solidFill>
                  <a:srgbClr val="002060"/>
                </a:solidFill>
              </a:rPr>
              <a:t>	</a:t>
            </a:r>
            <a:r>
              <a:rPr lang="en-US" sz="3200" b="1" dirty="0" smtClean="0">
                <a:solidFill>
                  <a:srgbClr val="002060"/>
                </a:solidFill>
              </a:rPr>
              <a:t>- </a:t>
            </a:r>
            <a:r>
              <a:rPr lang="en-US" sz="3200" b="1" dirty="0" err="1">
                <a:solidFill>
                  <a:srgbClr val="002060"/>
                </a:solidFill>
              </a:rPr>
              <a:t>Coppy</a:t>
            </a:r>
            <a:endParaRPr lang="en-US" sz="3200" b="1" dirty="0">
              <a:solidFill>
                <a:srgbClr val="002060"/>
              </a:solidFill>
            </a:endParaRPr>
          </a:p>
          <a:p>
            <a:pPr marL="457200" indent="-457200" algn="l">
              <a:lnSpc>
                <a:spcPct val="100000"/>
              </a:lnSpc>
              <a:buFont typeface="Arial" panose="020B0604020202020204" pitchFamily="34" charset="0"/>
              <a:buAutoNum type="arabicParenR"/>
            </a:pPr>
            <a:endParaRPr lang="lo-LA" sz="2800" b="1" dirty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marL="457200" indent="-457200" algn="l">
              <a:lnSpc>
                <a:spcPct val="100000"/>
              </a:lnSpc>
              <a:buFont typeface="Arial" panose="020B0604020202020204" pitchFamily="34" charset="0"/>
              <a:buAutoNum type="arabicParenR"/>
            </a:pPr>
            <a:endParaRPr lang="en-US" sz="2800" b="1" dirty="0" smtClean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algn="l">
              <a:lnSpc>
                <a:spcPct val="100000"/>
              </a:lnSpc>
            </a:pPr>
            <a:endParaRPr lang="en-US" sz="3600" dirty="0" smtClean="0"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algn="l">
              <a:lnSpc>
                <a:spcPct val="100000"/>
              </a:lnSpc>
            </a:pPr>
            <a:endParaRPr lang="en-US" sz="3600" dirty="0"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algn="l">
              <a:lnSpc>
                <a:spcPct val="100000"/>
              </a:lnSpc>
            </a:pPr>
            <a:endParaRPr lang="en-US" dirty="0"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pPr algn="l">
              <a:lnSpc>
                <a:spcPct val="100000"/>
              </a:lnSpc>
            </a:pPr>
            <a:endParaRPr lang="lo-LA" dirty="0"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marL="457200" indent="-457200" algn="l">
              <a:lnSpc>
                <a:spcPct val="100000"/>
              </a:lnSpc>
              <a:buAutoNum type="arabicParenR"/>
            </a:pPr>
            <a:endParaRPr lang="lo-LA" dirty="0"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algn="l">
              <a:lnSpc>
                <a:spcPct val="100000"/>
              </a:lnSpc>
            </a:pPr>
            <a:endParaRPr lang="lo-LA" dirty="0"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algn="l">
              <a:lnSpc>
                <a:spcPct val="100000"/>
              </a:lnSpc>
            </a:pPr>
            <a:endParaRPr lang="en-US" b="1" dirty="0">
              <a:solidFill>
                <a:srgbClr val="7030A0"/>
              </a:solidFill>
              <a:latin typeface="Siri_2" pitchFamily="2" charset="0"/>
              <a:ea typeface="Segoe UI Black" panose="020B0A02040204020203" pitchFamily="34" charset="0"/>
            </a:endParaRPr>
          </a:p>
          <a:p>
            <a:pPr algn="l">
              <a:lnSpc>
                <a:spcPct val="100000"/>
              </a:lnSpc>
            </a:pPr>
            <a:endParaRPr lang="en-US" b="1" dirty="0">
              <a:solidFill>
                <a:srgbClr val="7030A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algn="l">
              <a:lnSpc>
                <a:spcPct val="100000"/>
              </a:lnSpc>
            </a:pPr>
            <a:endParaRPr lang="en-US" b="1" dirty="0">
              <a:solidFill>
                <a:srgbClr val="7030A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algn="l">
              <a:lnSpc>
                <a:spcPct val="100000"/>
              </a:lnSpc>
            </a:pPr>
            <a:endParaRPr lang="en-US" b="1" dirty="0">
              <a:solidFill>
                <a:srgbClr val="7030A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algn="l">
              <a:lnSpc>
                <a:spcPct val="100000"/>
              </a:lnSpc>
            </a:pPr>
            <a:endParaRPr lang="en-US" b="1" dirty="0">
              <a:solidFill>
                <a:srgbClr val="7030A0"/>
              </a:solidFill>
              <a:latin typeface="Siri_2" pitchFamily="2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58491390-4A02-4A0A-9FE3-77415735DC90}"/>
              </a:ext>
            </a:extLst>
          </p:cNvPr>
          <p:cNvCxnSpPr/>
          <p:nvPr/>
        </p:nvCxnSpPr>
        <p:spPr>
          <a:xfrm>
            <a:off x="2595659" y="1512158"/>
            <a:ext cx="7036904" cy="0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3" name="图片 47" descr="ddd.gif">
            <a:extLst>
              <a:ext uri="{FF2B5EF4-FFF2-40B4-BE49-F238E27FC236}">
                <a16:creationId xmlns="" xmlns:a16="http://schemas.microsoft.com/office/drawing/2014/main" id="{7DC5D135-DA8C-4C6F-8DE1-6DFE83F79C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46170" y="1820527"/>
            <a:ext cx="1718718" cy="1634974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="" xmlns:a16="http://schemas.microsoft.com/office/drawing/2014/main" id="{685F2834-1186-4CC7-BDDC-3F2B164B0D86}"/>
              </a:ext>
            </a:extLst>
          </p:cNvPr>
          <p:cNvSpPr/>
          <p:nvPr/>
        </p:nvSpPr>
        <p:spPr>
          <a:xfrm>
            <a:off x="11338560" y="6077243"/>
            <a:ext cx="729976" cy="668786"/>
          </a:xfrm>
          <a:prstGeom prst="ellipse">
            <a:avLst/>
          </a:prstGeom>
          <a:noFill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gency FB" panose="020B0503020202020204" pitchFamily="34" charset="0"/>
              </a:rPr>
              <a:t>12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gency FB" panose="020B0503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="" xmlns:a16="http://schemas.microsoft.com/office/drawing/2014/main" id="{D0CF02C6-AFD2-480B-AAA1-92B95046D56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97470" y="423446"/>
            <a:ext cx="11409110" cy="1818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lo-LA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 </a:t>
            </a:r>
            <a:r>
              <a:rPr lang="en-US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Coppy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ຂໍ້ມູນ ຈາກຕາຕະລາງໃນແຕ່ລະ 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Fields </a:t>
            </a:r>
            <a:r>
              <a:rPr lang="lo-LA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/>
            </a:r>
            <a:br>
              <a:rPr lang="lo-LA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lo-L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ເພື່ອນໍາໄປສ້າງຕາຕະລາງລາຍງານ</a:t>
            </a:r>
            <a:endParaRPr lang="lo-LA" sz="3200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58491390-4A02-4A0A-9FE3-77415735DC90}"/>
              </a:ext>
            </a:extLst>
          </p:cNvPr>
          <p:cNvCxnSpPr/>
          <p:nvPr/>
        </p:nvCxnSpPr>
        <p:spPr>
          <a:xfrm flipH="1" flipV="1">
            <a:off x="1141318" y="1930348"/>
            <a:ext cx="23291" cy="423353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Subtitle 2">
            <a:hlinkClick r:id="rId4" action="ppaction://hlinkfile"/>
            <a:extLst>
              <a:ext uri="{FF2B5EF4-FFF2-40B4-BE49-F238E27FC236}">
                <a16:creationId xmlns="" xmlns:a16="http://schemas.microsoft.com/office/drawing/2014/main" id="{D0CF02C6-AFD2-480B-AAA1-92B95046D563}"/>
              </a:ext>
            </a:extLst>
          </p:cNvPr>
          <p:cNvSpPr txBox="1">
            <a:spLocks/>
          </p:cNvSpPr>
          <p:nvPr/>
        </p:nvSpPr>
        <p:spPr>
          <a:xfrm>
            <a:off x="9135705" y="4096924"/>
            <a:ext cx="2932831" cy="7253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lo-LA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ທົດລອງ </a:t>
            </a: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</a:t>
            </a:r>
            <a:r>
              <a:rPr lang="en-US" sz="2800" b="1" dirty="0" smtClean="0">
                <a:solidFill>
                  <a:srgbClr val="FF0000"/>
                </a:solidFill>
                <a:latin typeface="Perpetua Titling MT" panose="02020502060505020804" pitchFamily="18" charset="0"/>
                <a:ea typeface="Phetsarath OT" panose="02000500000000000001" pitchFamily="2" charset="2"/>
                <a:cs typeface="Phetsarath OT" panose="02000500000000000001" pitchFamily="2" charset="2"/>
              </a:rPr>
              <a:t>From_0</a:t>
            </a:r>
            <a:r>
              <a:rPr lang="en-US" sz="2800" b="1" dirty="0">
                <a:solidFill>
                  <a:srgbClr val="FF0000"/>
                </a:solidFill>
                <a:latin typeface="Perpetua Titling MT" panose="02020502060505020804" pitchFamily="18" charset="0"/>
                <a:ea typeface="Phetsarath OT" panose="02000500000000000001" pitchFamily="2" charset="2"/>
                <a:cs typeface="Phetsarath OT" panose="02000500000000000001" pitchFamily="2" charset="2"/>
              </a:rPr>
              <a:t>5</a:t>
            </a:r>
            <a:r>
              <a:rPr lang="en-US" sz="3200" b="1" dirty="0" smtClean="0">
                <a:latin typeface="Perpetua Titling MT" panose="02020502060505020804" pitchFamily="18" charset="0"/>
                <a:ea typeface="Times New Roman" panose="02020603050405020304" pitchFamily="18" charset="0"/>
                <a:cs typeface="Phetsarath OT" panose="02000500000000000001" pitchFamily="2" charset="2"/>
              </a:rPr>
              <a:t>)</a:t>
            </a:r>
            <a:endParaRPr lang="lo-LA" sz="3200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5" name="Striped Right Arrow 4"/>
          <p:cNvSpPr/>
          <p:nvPr/>
        </p:nvSpPr>
        <p:spPr>
          <a:xfrm rot="5400000">
            <a:off x="10241708" y="2819650"/>
            <a:ext cx="720824" cy="583764"/>
          </a:xfrm>
          <a:prstGeom prst="stripedRightArrow">
            <a:avLst>
              <a:gd name="adj1" fmla="val 50000"/>
              <a:gd name="adj2" fmla="val 382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808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8000">
              <a:schemeClr val="accent1">
                <a:lumMod val="0"/>
                <a:lumOff val="100000"/>
              </a:schemeClr>
            </a:gs>
            <a:gs pos="85000">
              <a:schemeClr val="accent1">
                <a:lumMod val="0"/>
                <a:lumOff val="100000"/>
              </a:schemeClr>
            </a:gs>
            <a:gs pos="100000">
              <a:schemeClr val="accent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="" xmlns:a16="http://schemas.microsoft.com/office/drawing/2014/main" id="{685F2834-1186-4CC7-BDDC-3F2B164B0D86}"/>
              </a:ext>
            </a:extLst>
          </p:cNvPr>
          <p:cNvSpPr/>
          <p:nvPr/>
        </p:nvSpPr>
        <p:spPr>
          <a:xfrm>
            <a:off x="11338560" y="6077243"/>
            <a:ext cx="729976" cy="668786"/>
          </a:xfrm>
          <a:prstGeom prst="ellipse">
            <a:avLst/>
          </a:prstGeom>
          <a:noFill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gency FB" panose="020B0503020202020204" pitchFamily="34" charset="0"/>
              </a:rPr>
              <a:t>13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gency FB" panose="020B0503020202020204" pitchFamily="34" charset="0"/>
            </a:endParaRPr>
          </a:p>
        </p:txBody>
      </p:sp>
      <p:sp>
        <p:nvSpPr>
          <p:cNvPr id="14" name="Subtitle 2">
            <a:hlinkClick r:id="rId3" action="ppaction://hlinkfile"/>
            <a:extLst>
              <a:ext uri="{FF2B5EF4-FFF2-40B4-BE49-F238E27FC236}">
                <a16:creationId xmlns="" xmlns:a16="http://schemas.microsoft.com/office/drawing/2014/main" id="{D0CF02C6-AFD2-480B-AAA1-92B95046D563}"/>
              </a:ext>
            </a:extLst>
          </p:cNvPr>
          <p:cNvSpPr txBox="1">
            <a:spLocks/>
          </p:cNvSpPr>
          <p:nvPr/>
        </p:nvSpPr>
        <p:spPr>
          <a:xfrm>
            <a:off x="-731520" y="2890506"/>
            <a:ext cx="3052689" cy="7253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lo-LA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ທົດ</a:t>
            </a:r>
            <a:r>
              <a:rPr lang="lo-LA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ລອງ</a:t>
            </a:r>
            <a:r>
              <a:rPr lang="lo-LA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ຕາມ</a:t>
            </a:r>
            <a:r>
              <a:rPr lang="lo-LA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endParaRPr lang="en-US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</a:t>
            </a:r>
            <a:r>
              <a:rPr lang="en-US" sz="2000" b="1" dirty="0" smtClean="0">
                <a:solidFill>
                  <a:srgbClr val="FF0000"/>
                </a:solidFill>
                <a:latin typeface="Perpetua Titling MT" panose="02020502060505020804" pitchFamily="18" charset="0"/>
                <a:ea typeface="Phetsarath OT" panose="02000500000000000001" pitchFamily="2" charset="2"/>
                <a:cs typeface="Phetsarath OT" panose="02000500000000000001" pitchFamily="2" charset="2"/>
              </a:rPr>
              <a:t>From_05</a:t>
            </a:r>
            <a:r>
              <a:rPr lang="en-US" b="1" dirty="0" smtClean="0">
                <a:latin typeface="Perpetua Titling MT" panose="02020502060505020804" pitchFamily="18" charset="0"/>
                <a:ea typeface="Times New Roman" panose="02020603050405020304" pitchFamily="18" charset="0"/>
                <a:cs typeface="Phetsarath OT" panose="02000500000000000001" pitchFamily="2" charset="2"/>
              </a:rPr>
              <a:t>)</a:t>
            </a:r>
            <a:endParaRPr lang="lo-LA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6508" y="1030534"/>
            <a:ext cx="9754445" cy="571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292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8000">
              <a:schemeClr val="accent1">
                <a:lumMod val="0"/>
                <a:lumOff val="100000"/>
              </a:schemeClr>
            </a:gs>
            <a:gs pos="85000">
              <a:schemeClr val="accent1">
                <a:lumMod val="0"/>
                <a:lumOff val="100000"/>
              </a:schemeClr>
            </a:gs>
            <a:gs pos="100000">
              <a:schemeClr val="accent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>
            <a:extLst>
              <a:ext uri="{FF2B5EF4-FFF2-40B4-BE49-F238E27FC236}">
                <a16:creationId xmlns="" xmlns:a16="http://schemas.microsoft.com/office/drawing/2014/main" id="{090D9F97-2777-4263-B759-F1F1A71972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4609" y="1921767"/>
            <a:ext cx="11027391" cy="2175157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600" b="1" dirty="0" err="1" smtClean="0">
                <a:solidFill>
                  <a:srgbClr val="FF0000"/>
                </a:solidFill>
                <a:latin typeface="Perpetua Titling MT" panose="02020502060505020804" pitchFamily="18" charset="0"/>
                <a:ea typeface="Times New Roman" panose="02020603050405020304" pitchFamily="18" charset="0"/>
                <a:cs typeface="Phetsarath OT" panose="02000500000000000001" pitchFamily="2" charset="2"/>
              </a:rPr>
              <a:t>Spet</a:t>
            </a:r>
            <a:r>
              <a:rPr lang="en-US" sz="3600" b="1" dirty="0" smtClean="0">
                <a:solidFill>
                  <a:srgbClr val="FF0000"/>
                </a:solidFill>
                <a:latin typeface="Perpetua Titling MT" panose="02020502060505020804" pitchFamily="18" charset="0"/>
                <a:ea typeface="Times New Roman" panose="02020603050405020304" pitchFamily="18" charset="0"/>
                <a:cs typeface="Phetsarath OT" panose="02000500000000000001" pitchFamily="2" charset="2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Perpetua Titling MT" panose="02020502060505020804" pitchFamily="18" charset="0"/>
                <a:ea typeface="Times New Roman" panose="02020603050405020304" pitchFamily="18" charset="0"/>
                <a:cs typeface="Phetsarath OT" panose="02000500000000000001" pitchFamily="2" charset="2"/>
              </a:rPr>
              <a:t>6</a:t>
            </a:r>
            <a:r>
              <a:rPr lang="lo-LA" sz="3200" dirty="0" smtClean="0"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 </a:t>
            </a:r>
            <a:endParaRPr lang="lo-LA" sz="2800" b="1" dirty="0" smtClean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marL="457200" indent="-457200" algn="l">
              <a:lnSpc>
                <a:spcPct val="100000"/>
              </a:lnSpc>
              <a:buFont typeface="Arial" panose="020B0604020202020204" pitchFamily="34" charset="0"/>
              <a:buAutoNum type="arabicParenR"/>
            </a:pPr>
            <a:r>
              <a:rPr lang="lo-LA" sz="3200" b="1" dirty="0" smtClean="0">
                <a:latin typeface="Phetsarath OT" panose="02000500000000000000" pitchFamily="2" charset="0"/>
                <a:cs typeface="Phetsarath OT" panose="02000500000000000000" pitchFamily="2" charset="0"/>
              </a:rPr>
              <a:t>ກົດເລືອກ</a:t>
            </a:r>
            <a:r>
              <a:rPr lang="en-US" sz="3200" b="1" dirty="0" smtClean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lo-LA" sz="3200" b="1" dirty="0" smtClean="0">
                <a:latin typeface="Phetsarath OT" panose="02000500000000000000" pitchFamily="2" charset="0"/>
                <a:cs typeface="Phetsarath OT" panose="02000500000000000000" pitchFamily="2" charset="0"/>
              </a:rPr>
              <a:t>ຫຼື </a:t>
            </a:r>
            <a:r>
              <a:rPr lang="en-US" sz="3200" b="1" dirty="0" smtClean="0">
                <a:latin typeface="Phetsarath OT" panose="02000500000000000000" pitchFamily="2" charset="0"/>
                <a:cs typeface="Phetsarath OT" panose="02000500000000000000" pitchFamily="2" charset="0"/>
              </a:rPr>
              <a:t>Select </a:t>
            </a:r>
            <a:r>
              <a:rPr lang="lo-LA" sz="3200" b="1" dirty="0">
                <a:latin typeface="Phetsarath OT" panose="02000500000000000000" pitchFamily="2" charset="0"/>
                <a:cs typeface="Phetsarath OT" panose="02000500000000000000" pitchFamily="2" charset="0"/>
              </a:rPr>
              <a:t>ຕາຕະລາງຂໍ້</a:t>
            </a:r>
            <a:r>
              <a:rPr lang="lo-LA" sz="3200" b="1" dirty="0" smtClean="0">
                <a:latin typeface="Phetsarath OT" panose="02000500000000000000" pitchFamily="2" charset="0"/>
                <a:cs typeface="Phetsarath OT" panose="02000500000000000000" pitchFamily="2" charset="0"/>
              </a:rPr>
              <a:t>ມູ</a:t>
            </a:r>
            <a:r>
              <a:rPr lang="lo-LA" sz="3200" dirty="0" smtClean="0">
                <a:latin typeface="Phetsarath OT" panose="02000500000000000000" pitchFamily="2" charset="0"/>
                <a:cs typeface="Phetsarath OT" panose="02000500000000000000" pitchFamily="2" charset="0"/>
              </a:rPr>
              <a:t>ນ</a:t>
            </a:r>
            <a:endParaRPr lang="lo-LA" sz="3200" b="1" dirty="0">
              <a:solidFill>
                <a:srgbClr val="0070C0"/>
              </a:solidFill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457200" indent="-457200" algn="l">
              <a:lnSpc>
                <a:spcPct val="100000"/>
              </a:lnSpc>
              <a:buFont typeface="Arial" panose="020B0604020202020204" pitchFamily="34" charset="0"/>
              <a:buAutoNum type="arabicParenR"/>
            </a:pPr>
            <a:r>
              <a:rPr lang="lo-LA" sz="3200" b="1" dirty="0" smtClean="0">
                <a:latin typeface="Phetsarath OT" panose="02000500000000000000" pitchFamily="2" charset="0"/>
                <a:cs typeface="Phetsarath OT" panose="02000500000000000000" pitchFamily="2" charset="0"/>
              </a:rPr>
              <a:t>ເລືອກຄໍາສັ່ງ </a:t>
            </a:r>
            <a:r>
              <a:rPr lang="en-US" sz="3200" b="1" dirty="0" smtClean="0">
                <a:solidFill>
                  <a:srgbClr val="002060"/>
                </a:solidFill>
              </a:rPr>
              <a:t>Copy </a:t>
            </a:r>
            <a:r>
              <a:rPr lang="lo-LA" sz="3200" b="1" dirty="0" smtClean="0">
                <a:solidFill>
                  <a:srgbClr val="00206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ຈາກ</a:t>
            </a:r>
            <a:r>
              <a:rPr lang="lo-LA" sz="3200" b="1" dirty="0" smtClean="0">
                <a:solidFill>
                  <a:srgbClr val="002060"/>
                </a:solidFill>
              </a:rPr>
              <a:t> </a:t>
            </a:r>
            <a:r>
              <a:rPr lang="en-US" sz="3200" b="1" dirty="0" smtClean="0">
                <a:solidFill>
                  <a:srgbClr val="002060"/>
                </a:solidFill>
              </a:rPr>
              <a:t>HOME</a:t>
            </a:r>
            <a:endParaRPr lang="lo-LA" sz="3200" b="1" dirty="0" smtClean="0">
              <a:solidFill>
                <a:srgbClr val="002060"/>
              </a:solidFill>
            </a:endParaRPr>
          </a:p>
          <a:p>
            <a:pPr marL="457200" indent="-457200" algn="l">
              <a:lnSpc>
                <a:spcPct val="100000"/>
              </a:lnSpc>
              <a:buFont typeface="Arial" panose="020B0604020202020204" pitchFamily="34" charset="0"/>
              <a:buAutoNum type="arabicParenR"/>
            </a:pPr>
            <a:r>
              <a:rPr lang="lo-LA" sz="3200" b="1" dirty="0" smtClean="0">
                <a:latin typeface="Phetsarath OT" panose="02000500000000000000" pitchFamily="2" charset="0"/>
                <a:cs typeface="Phetsarath OT" panose="02000500000000000000" pitchFamily="2" charset="0"/>
              </a:rPr>
              <a:t>ສ້າງ </a:t>
            </a:r>
            <a:r>
              <a:rPr lang="en-US" sz="3200" b="1" dirty="0">
                <a:latin typeface="Phetsarath OT" panose="02000500000000000000" pitchFamily="2" charset="0"/>
                <a:cs typeface="Phetsarath OT" panose="02000500000000000000" pitchFamily="2" charset="0"/>
              </a:rPr>
              <a:t>New sheet </a:t>
            </a:r>
            <a:r>
              <a:rPr lang="lo-LA" sz="3200" b="1" dirty="0">
                <a:latin typeface="Phetsarath OT" panose="02000500000000000000" pitchFamily="2" charset="0"/>
                <a:cs typeface="Phetsarath OT" panose="02000500000000000000" pitchFamily="2" charset="0"/>
              </a:rPr>
              <a:t>ຂື້ນມາໃໝ</a:t>
            </a:r>
            <a:r>
              <a:rPr lang="lo-LA" sz="3200" b="1" dirty="0" smtClean="0">
                <a:latin typeface="Phetsarath OT" panose="02000500000000000000" pitchFamily="2" charset="0"/>
                <a:cs typeface="Phetsarath OT" panose="02000500000000000000" pitchFamily="2" charset="0"/>
              </a:rPr>
              <a:t>່</a:t>
            </a:r>
          </a:p>
          <a:p>
            <a:pPr marL="457200" indent="-457200" algn="l">
              <a:lnSpc>
                <a:spcPct val="100000"/>
              </a:lnSpc>
              <a:buFont typeface="Arial" panose="020B0604020202020204" pitchFamily="34" charset="0"/>
              <a:buAutoNum type="arabicParenR"/>
            </a:pPr>
            <a:r>
              <a:rPr lang="en-US" sz="3200" b="1" dirty="0" smtClean="0">
                <a:solidFill>
                  <a:srgbClr val="002060"/>
                </a:solidFill>
              </a:rPr>
              <a:t> </a:t>
            </a:r>
            <a:r>
              <a:rPr lang="lo-LA" sz="3200" b="1" dirty="0" smtClean="0">
                <a:solidFill>
                  <a:srgbClr val="00206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ຈາກນັ້ນເລືອກຄໍາ</a:t>
            </a:r>
            <a:r>
              <a:rPr lang="lo-LA" sz="3200" b="1" dirty="0">
                <a:solidFill>
                  <a:srgbClr val="00206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ສັ່ງ </a:t>
            </a:r>
            <a:r>
              <a:rPr lang="en-US" sz="3200" b="1" dirty="0">
                <a:solidFill>
                  <a:srgbClr val="002060"/>
                </a:solidFill>
              </a:rPr>
              <a:t>Paste </a:t>
            </a:r>
            <a:r>
              <a:rPr lang="lo-LA" sz="3200" b="1" dirty="0">
                <a:solidFill>
                  <a:srgbClr val="00206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ຈາກ</a:t>
            </a:r>
            <a:r>
              <a:rPr lang="lo-LA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smtClean="0">
                <a:solidFill>
                  <a:srgbClr val="002060"/>
                </a:solidFill>
              </a:rPr>
              <a:t>HOME</a:t>
            </a:r>
            <a:endParaRPr lang="en-US" sz="3200" b="1" dirty="0">
              <a:solidFill>
                <a:srgbClr val="002060"/>
              </a:solidFill>
            </a:endParaRPr>
          </a:p>
          <a:p>
            <a:pPr algn="l">
              <a:lnSpc>
                <a:spcPct val="100000"/>
              </a:lnSpc>
            </a:pPr>
            <a:r>
              <a:rPr lang="en-US" sz="3200" b="1" dirty="0" smtClean="0">
                <a:solidFill>
                  <a:srgbClr val="002060"/>
                </a:solidFill>
              </a:rPr>
              <a:t>	- Paste Special</a:t>
            </a:r>
          </a:p>
          <a:p>
            <a:pPr algn="l">
              <a:lnSpc>
                <a:spcPct val="100000"/>
              </a:lnSpc>
            </a:pPr>
            <a:r>
              <a:rPr lang="en-US" sz="3200" b="1" dirty="0">
                <a:solidFill>
                  <a:srgbClr val="002060"/>
                </a:solidFill>
              </a:rPr>
              <a:t>	</a:t>
            </a:r>
            <a:r>
              <a:rPr lang="en-US" sz="3200" b="1" dirty="0" smtClean="0">
                <a:solidFill>
                  <a:srgbClr val="00206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- </a:t>
            </a:r>
            <a:r>
              <a:rPr lang="lo-LA" sz="3200" b="1" dirty="0" smtClean="0">
                <a:solidFill>
                  <a:srgbClr val="00206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ເລື່ອກປຸ່ມ </a:t>
            </a:r>
            <a:r>
              <a:rPr lang="en-US" sz="3200" b="1" dirty="0" smtClean="0">
                <a:solidFill>
                  <a:srgbClr val="002060"/>
                </a:solidFill>
              </a:rPr>
              <a:t>radio Values</a:t>
            </a:r>
          </a:p>
          <a:p>
            <a:pPr algn="l">
              <a:lnSpc>
                <a:spcPct val="100000"/>
              </a:lnSpc>
            </a:pPr>
            <a:r>
              <a:rPr lang="en-US" sz="3200" b="1" dirty="0">
                <a:solidFill>
                  <a:srgbClr val="002060"/>
                </a:solidFill>
              </a:rPr>
              <a:t>	</a:t>
            </a:r>
            <a:r>
              <a:rPr lang="en-US" sz="3200" b="1" dirty="0" smtClean="0">
                <a:solidFill>
                  <a:srgbClr val="002060"/>
                </a:solidFill>
              </a:rPr>
              <a:t>-</a:t>
            </a:r>
            <a:r>
              <a:rPr lang="en-US" sz="3200" b="1" dirty="0" smtClean="0">
                <a:solidFill>
                  <a:srgbClr val="00206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lo-LA" sz="3200" b="1" dirty="0" smtClean="0">
                <a:solidFill>
                  <a:srgbClr val="00206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ເລື່ອກ </a:t>
            </a:r>
            <a:r>
              <a:rPr lang="en-US" sz="3200" b="1" dirty="0" smtClean="0">
                <a:solidFill>
                  <a:srgbClr val="002060"/>
                </a:solidFill>
              </a:rPr>
              <a:t>Ok</a:t>
            </a:r>
            <a:endParaRPr lang="en-US" sz="3200" b="1" dirty="0">
              <a:solidFill>
                <a:srgbClr val="002060"/>
              </a:solidFill>
            </a:endParaRPr>
          </a:p>
          <a:p>
            <a:pPr marL="457200" indent="-457200" algn="l">
              <a:lnSpc>
                <a:spcPct val="100000"/>
              </a:lnSpc>
              <a:buFont typeface="Arial" panose="020B0604020202020204" pitchFamily="34" charset="0"/>
              <a:buAutoNum type="arabicParenR"/>
            </a:pPr>
            <a:endParaRPr lang="lo-LA" sz="2800" b="1" dirty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marL="457200" indent="-457200" algn="l">
              <a:lnSpc>
                <a:spcPct val="100000"/>
              </a:lnSpc>
              <a:buFont typeface="Arial" panose="020B0604020202020204" pitchFamily="34" charset="0"/>
              <a:buAutoNum type="arabicParenR"/>
            </a:pPr>
            <a:endParaRPr lang="en-US" sz="2800" b="1" dirty="0" smtClean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algn="l">
              <a:lnSpc>
                <a:spcPct val="100000"/>
              </a:lnSpc>
            </a:pPr>
            <a:endParaRPr lang="en-US" sz="3600" dirty="0" smtClean="0"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algn="l">
              <a:lnSpc>
                <a:spcPct val="100000"/>
              </a:lnSpc>
            </a:pPr>
            <a:endParaRPr lang="en-US" sz="3600" dirty="0"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algn="l">
              <a:lnSpc>
                <a:spcPct val="100000"/>
              </a:lnSpc>
            </a:pPr>
            <a:endParaRPr lang="en-US" dirty="0"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pPr algn="l">
              <a:lnSpc>
                <a:spcPct val="100000"/>
              </a:lnSpc>
            </a:pPr>
            <a:endParaRPr lang="lo-LA" dirty="0"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marL="457200" indent="-457200" algn="l">
              <a:lnSpc>
                <a:spcPct val="100000"/>
              </a:lnSpc>
              <a:buAutoNum type="arabicParenR"/>
            </a:pPr>
            <a:endParaRPr lang="lo-LA" dirty="0"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algn="l">
              <a:lnSpc>
                <a:spcPct val="100000"/>
              </a:lnSpc>
            </a:pPr>
            <a:endParaRPr lang="lo-LA" dirty="0">
              <a:latin typeface="Calibri" panose="020F0502020204030204" pitchFamily="34" charset="0"/>
              <a:ea typeface="Times New Roman" panose="02020603050405020304" pitchFamily="18" charset="0"/>
              <a:cs typeface="Phetsarath OT" panose="02000500000000000001" pitchFamily="2" charset="2"/>
            </a:endParaRPr>
          </a:p>
          <a:p>
            <a:pPr algn="l">
              <a:lnSpc>
                <a:spcPct val="100000"/>
              </a:lnSpc>
            </a:pPr>
            <a:endParaRPr lang="en-US" b="1" dirty="0">
              <a:solidFill>
                <a:srgbClr val="7030A0"/>
              </a:solidFill>
              <a:latin typeface="Siri_2" pitchFamily="2" charset="0"/>
              <a:ea typeface="Segoe UI Black" panose="020B0A02040204020203" pitchFamily="34" charset="0"/>
            </a:endParaRPr>
          </a:p>
          <a:p>
            <a:pPr algn="l">
              <a:lnSpc>
                <a:spcPct val="100000"/>
              </a:lnSpc>
            </a:pPr>
            <a:endParaRPr lang="en-US" b="1" dirty="0">
              <a:solidFill>
                <a:srgbClr val="7030A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algn="l">
              <a:lnSpc>
                <a:spcPct val="100000"/>
              </a:lnSpc>
            </a:pPr>
            <a:endParaRPr lang="en-US" b="1" dirty="0">
              <a:solidFill>
                <a:srgbClr val="7030A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algn="l">
              <a:lnSpc>
                <a:spcPct val="100000"/>
              </a:lnSpc>
            </a:pPr>
            <a:endParaRPr lang="en-US" b="1" dirty="0">
              <a:solidFill>
                <a:srgbClr val="7030A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algn="l">
              <a:lnSpc>
                <a:spcPct val="100000"/>
              </a:lnSpc>
            </a:pPr>
            <a:endParaRPr lang="en-US" b="1" dirty="0">
              <a:solidFill>
                <a:srgbClr val="7030A0"/>
              </a:solidFill>
              <a:latin typeface="Siri_2" pitchFamily="2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58491390-4A02-4A0A-9FE3-77415735DC90}"/>
              </a:ext>
            </a:extLst>
          </p:cNvPr>
          <p:cNvCxnSpPr/>
          <p:nvPr/>
        </p:nvCxnSpPr>
        <p:spPr>
          <a:xfrm>
            <a:off x="2595659" y="1512158"/>
            <a:ext cx="7036904" cy="0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3" name="图片 47" descr="ddd.gif">
            <a:extLst>
              <a:ext uri="{FF2B5EF4-FFF2-40B4-BE49-F238E27FC236}">
                <a16:creationId xmlns="" xmlns:a16="http://schemas.microsoft.com/office/drawing/2014/main" id="{7DC5D135-DA8C-4C6F-8DE1-6DFE83F79C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46170" y="1820527"/>
            <a:ext cx="1718718" cy="1634974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="" xmlns:a16="http://schemas.microsoft.com/office/drawing/2014/main" id="{685F2834-1186-4CC7-BDDC-3F2B164B0D86}"/>
              </a:ext>
            </a:extLst>
          </p:cNvPr>
          <p:cNvSpPr/>
          <p:nvPr/>
        </p:nvSpPr>
        <p:spPr>
          <a:xfrm>
            <a:off x="11338560" y="6077243"/>
            <a:ext cx="729976" cy="668786"/>
          </a:xfrm>
          <a:prstGeom prst="ellipse">
            <a:avLst/>
          </a:prstGeom>
          <a:noFill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gency FB" panose="020B0503020202020204" pitchFamily="34" charset="0"/>
              </a:rPr>
              <a:t>1</a:t>
            </a:r>
            <a:r>
              <a:rPr lang="en-U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gency FB" panose="020B0503020202020204" pitchFamily="34" charset="0"/>
              </a:rPr>
              <a:t>4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gency FB" panose="020B0503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="" xmlns:a16="http://schemas.microsoft.com/office/drawing/2014/main" id="{D0CF02C6-AFD2-480B-AAA1-92B95046D56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97470" y="423446"/>
            <a:ext cx="11409110" cy="1818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lo-LA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ການວາງ 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Paste </a:t>
            </a:r>
            <a:r>
              <a:rPr lang="lo-LA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ຂໍ້ມູນ ຈາກຕາຕະລາງທີ່ເລືອກ</a:t>
            </a:r>
            <a:br>
              <a:rPr lang="lo-LA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lo-L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ເພື່ອນໍາໄປສ້າງຕາຕະລາງລາຍງານ</a:t>
            </a:r>
            <a:endParaRPr lang="lo-LA" sz="3200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58491390-4A02-4A0A-9FE3-77415735DC90}"/>
              </a:ext>
            </a:extLst>
          </p:cNvPr>
          <p:cNvCxnSpPr/>
          <p:nvPr/>
        </p:nvCxnSpPr>
        <p:spPr>
          <a:xfrm flipH="1" flipV="1">
            <a:off x="1141318" y="1930348"/>
            <a:ext cx="23291" cy="423353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Subtitle 2">
            <a:hlinkClick r:id="rId4" action="ppaction://hlinkfile"/>
            <a:extLst>
              <a:ext uri="{FF2B5EF4-FFF2-40B4-BE49-F238E27FC236}">
                <a16:creationId xmlns="" xmlns:a16="http://schemas.microsoft.com/office/drawing/2014/main" id="{D0CF02C6-AFD2-480B-AAA1-92B95046D563}"/>
              </a:ext>
            </a:extLst>
          </p:cNvPr>
          <p:cNvSpPr txBox="1">
            <a:spLocks/>
          </p:cNvSpPr>
          <p:nvPr/>
        </p:nvSpPr>
        <p:spPr>
          <a:xfrm>
            <a:off x="9135705" y="4096924"/>
            <a:ext cx="2932831" cy="7253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lo-LA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ທົດລອງ </a:t>
            </a: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</a:t>
            </a:r>
            <a:r>
              <a:rPr lang="en-US" sz="2800" b="1" dirty="0" smtClean="0">
                <a:solidFill>
                  <a:srgbClr val="FF0000"/>
                </a:solidFill>
                <a:latin typeface="Perpetua Titling MT" panose="02020502060505020804" pitchFamily="18" charset="0"/>
                <a:ea typeface="Phetsarath OT" panose="02000500000000000001" pitchFamily="2" charset="2"/>
                <a:cs typeface="Phetsarath OT" panose="02000500000000000001" pitchFamily="2" charset="2"/>
              </a:rPr>
              <a:t>From_0</a:t>
            </a:r>
            <a:r>
              <a:rPr lang="en-US" sz="2800" b="1" dirty="0">
                <a:solidFill>
                  <a:srgbClr val="FF0000"/>
                </a:solidFill>
                <a:latin typeface="Perpetua Titling MT" panose="02020502060505020804" pitchFamily="18" charset="0"/>
                <a:ea typeface="Phetsarath OT" panose="02000500000000000001" pitchFamily="2" charset="2"/>
                <a:cs typeface="Phetsarath OT" panose="02000500000000000001" pitchFamily="2" charset="2"/>
              </a:rPr>
              <a:t>6</a:t>
            </a:r>
            <a:r>
              <a:rPr lang="en-US" sz="3200" b="1" dirty="0" smtClean="0">
                <a:latin typeface="Perpetua Titling MT" panose="02020502060505020804" pitchFamily="18" charset="0"/>
                <a:ea typeface="Times New Roman" panose="02020603050405020304" pitchFamily="18" charset="0"/>
                <a:cs typeface="Phetsarath OT" panose="02000500000000000001" pitchFamily="2" charset="2"/>
              </a:rPr>
              <a:t>)</a:t>
            </a:r>
            <a:endParaRPr lang="lo-LA" sz="3200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5" name="Striped Right Arrow 4"/>
          <p:cNvSpPr/>
          <p:nvPr/>
        </p:nvSpPr>
        <p:spPr>
          <a:xfrm rot="5400000">
            <a:off x="10241708" y="2819650"/>
            <a:ext cx="720824" cy="583764"/>
          </a:xfrm>
          <a:prstGeom prst="stripedRightArrow">
            <a:avLst>
              <a:gd name="adj1" fmla="val 50000"/>
              <a:gd name="adj2" fmla="val 382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747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8000">
              <a:schemeClr val="accent1">
                <a:lumMod val="0"/>
                <a:lumOff val="100000"/>
              </a:schemeClr>
            </a:gs>
            <a:gs pos="85000">
              <a:schemeClr val="accent1">
                <a:lumMod val="0"/>
                <a:lumOff val="100000"/>
              </a:schemeClr>
            </a:gs>
            <a:gs pos="100000">
              <a:schemeClr val="accent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="" xmlns:a16="http://schemas.microsoft.com/office/drawing/2014/main" id="{685F2834-1186-4CC7-BDDC-3F2B164B0D86}"/>
              </a:ext>
            </a:extLst>
          </p:cNvPr>
          <p:cNvSpPr/>
          <p:nvPr/>
        </p:nvSpPr>
        <p:spPr>
          <a:xfrm>
            <a:off x="11338560" y="6077243"/>
            <a:ext cx="729976" cy="668786"/>
          </a:xfrm>
          <a:prstGeom prst="ellipse">
            <a:avLst/>
          </a:prstGeom>
          <a:noFill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gency FB" panose="020B0503020202020204" pitchFamily="34" charset="0"/>
              </a:rPr>
              <a:t>15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gency FB" panose="020B0503020202020204" pitchFamily="34" charset="0"/>
            </a:endParaRPr>
          </a:p>
        </p:txBody>
      </p:sp>
      <p:sp>
        <p:nvSpPr>
          <p:cNvPr id="14" name="Subtitle 2">
            <a:hlinkClick r:id="rId3" action="ppaction://hlinkfile"/>
            <a:extLst>
              <a:ext uri="{FF2B5EF4-FFF2-40B4-BE49-F238E27FC236}">
                <a16:creationId xmlns="" xmlns:a16="http://schemas.microsoft.com/office/drawing/2014/main" id="{D0CF02C6-AFD2-480B-AAA1-92B95046D563}"/>
              </a:ext>
            </a:extLst>
          </p:cNvPr>
          <p:cNvSpPr txBox="1">
            <a:spLocks/>
          </p:cNvSpPr>
          <p:nvPr/>
        </p:nvSpPr>
        <p:spPr>
          <a:xfrm>
            <a:off x="-731520" y="2890506"/>
            <a:ext cx="3052689" cy="7253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lo-LA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ທົດ</a:t>
            </a:r>
            <a:r>
              <a:rPr lang="lo-LA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ລອງ</a:t>
            </a:r>
            <a:r>
              <a:rPr lang="lo-LA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ຕາມ</a:t>
            </a:r>
            <a:r>
              <a:rPr lang="lo-LA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endParaRPr lang="en-US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</a:t>
            </a:r>
            <a:r>
              <a:rPr lang="en-US" sz="2000" b="1" dirty="0" smtClean="0">
                <a:solidFill>
                  <a:srgbClr val="FF0000"/>
                </a:solidFill>
                <a:latin typeface="Perpetua Titling MT" panose="02020502060505020804" pitchFamily="18" charset="0"/>
                <a:ea typeface="Phetsarath OT" panose="02000500000000000001" pitchFamily="2" charset="2"/>
                <a:cs typeface="Phetsarath OT" panose="02000500000000000001" pitchFamily="2" charset="2"/>
              </a:rPr>
              <a:t>From_06</a:t>
            </a:r>
            <a:r>
              <a:rPr lang="en-US" b="1" dirty="0" smtClean="0">
                <a:latin typeface="Perpetua Titling MT" panose="02020502060505020804" pitchFamily="18" charset="0"/>
                <a:ea typeface="Times New Roman" panose="02020603050405020304" pitchFamily="18" charset="0"/>
                <a:cs typeface="Phetsarath OT" panose="02000500000000000001" pitchFamily="2" charset="2"/>
              </a:rPr>
              <a:t>)</a:t>
            </a:r>
            <a:endParaRPr lang="lo-LA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4115" y="1030534"/>
            <a:ext cx="9754445" cy="571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975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chemeClr val="bg1"/>
            </a:gs>
            <a:gs pos="4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>
            <a:extLst>
              <a:ext uri="{FF2B5EF4-FFF2-40B4-BE49-F238E27FC236}">
                <a16:creationId xmlns="" xmlns:a16="http://schemas.microsoft.com/office/drawing/2014/main" id="{090D9F97-2777-4263-B759-F1F1A71972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404" y="1887951"/>
            <a:ext cx="11536096" cy="4970049"/>
          </a:xfrm>
        </p:spPr>
        <p:txBody>
          <a:bodyPr>
            <a:noAutofit/>
          </a:bodyPr>
          <a:lstStyle/>
          <a:p>
            <a:pPr marL="514350" indent="-514350" algn="thaiDist">
              <a:lnSpc>
                <a:spcPct val="150000"/>
              </a:lnSpc>
              <a:buAutoNum type="arabicPeriod"/>
            </a:pPr>
            <a:endParaRPr lang="en-US" sz="2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algn="thaiDist">
              <a:lnSpc>
                <a:spcPct val="150000"/>
              </a:lnSpc>
            </a:pPr>
            <a:r>
              <a:rPr lang="en-US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	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BCA93BF4-D6D2-46A2-857B-0ACDF28F0E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3221" y="3542829"/>
            <a:ext cx="3195315" cy="292423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8AD80F68-0B85-4F5C-8F68-ECFEF7576E64}"/>
              </a:ext>
            </a:extLst>
          </p:cNvPr>
          <p:cNvSpPr txBox="1"/>
          <p:nvPr/>
        </p:nvSpPr>
        <p:spPr>
          <a:xfrm>
            <a:off x="3670300" y="1143772"/>
            <a:ext cx="6670627" cy="433965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13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S PMincho" panose="02020600040205080304" pitchFamily="18" charset="-128"/>
                <a:ea typeface="MS PMincho" panose="02020600040205080304" pitchFamily="18" charset="-128"/>
              </a:rPr>
              <a:t>Thank you</a:t>
            </a:r>
          </a:p>
        </p:txBody>
      </p:sp>
      <p:sp>
        <p:nvSpPr>
          <p:cNvPr id="6" name="Oval 5">
            <a:extLst>
              <a:ext uri="{FF2B5EF4-FFF2-40B4-BE49-F238E27FC236}">
                <a16:creationId xmlns="" xmlns:a16="http://schemas.microsoft.com/office/drawing/2014/main" id="{28DDCFAF-722E-4ECE-9D7C-E513029C1FD7}"/>
              </a:ext>
            </a:extLst>
          </p:cNvPr>
          <p:cNvSpPr/>
          <p:nvPr/>
        </p:nvSpPr>
        <p:spPr>
          <a:xfrm>
            <a:off x="11277600" y="6467066"/>
            <a:ext cx="790936" cy="346854"/>
          </a:xfrm>
          <a:prstGeom prst="ellipse">
            <a:avLst/>
          </a:prstGeom>
          <a:noFill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gency FB" panose="020B0503020202020204" pitchFamily="34" charset="0"/>
              </a:rPr>
              <a:t>36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8404D120-117D-493C-8DB8-9E48A7458C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186" y="1329501"/>
            <a:ext cx="4200508" cy="4090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330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ilk Glass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26404</TotalTime>
  <Words>458</Words>
  <Application>Microsoft Office PowerPoint</Application>
  <PresentationFormat>Widescreen</PresentationFormat>
  <Paragraphs>200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34" baseType="lpstr">
      <vt:lpstr>Agency FB</vt:lpstr>
      <vt:lpstr>Algerian</vt:lpstr>
      <vt:lpstr>Arial</vt:lpstr>
      <vt:lpstr>Calibri</vt:lpstr>
      <vt:lpstr>Calibri Light</vt:lpstr>
      <vt:lpstr>Cordia New</vt:lpstr>
      <vt:lpstr>DokChampa</vt:lpstr>
      <vt:lpstr>Engravers MT</vt:lpstr>
      <vt:lpstr>Hongkad Handwriting1</vt:lpstr>
      <vt:lpstr>MS PMincho</vt:lpstr>
      <vt:lpstr>Perpetua Titling MT</vt:lpstr>
      <vt:lpstr>Phetsarath OT</vt:lpstr>
      <vt:lpstr>Segoe UI Black</vt:lpstr>
      <vt:lpstr>Siri_2</vt:lpstr>
      <vt:lpstr>Times New Roman</vt:lpstr>
      <vt:lpstr>Office Theme</vt:lpstr>
      <vt:lpstr>Custom Design</vt:lpstr>
      <vt:lpstr>PowerPoint Presentation</vt:lpstr>
      <vt:lpstr>PowerPoint Presentation</vt:lpstr>
      <vt:lpstr>ເນື້ອໃນການຝຶກອົບຮົມ</vt:lpstr>
      <vt:lpstr>ການສ້າງ ຕາຕະລາງ Pivottable ໃນ Excel</vt:lpstr>
      <vt:lpstr>PowerPoint Presentation</vt:lpstr>
      <vt:lpstr>ການສ້າງ ຕາຕະລາງ Pivottable ໃນ Excel</vt:lpstr>
      <vt:lpstr>ໝ້າຕາງຂອງ PivotTable </vt:lpstr>
      <vt:lpstr>ການໃຫ້ຄວາມໝາຍຂອງຄໍາສັບໃນ  Darg Fields between areas below</vt:lpstr>
      <vt:lpstr>ຕົວຢ່າງ : ຕາຕະລາງ Pivottable FIELDS</vt:lpstr>
      <vt:lpstr>PowerPoint Presentation</vt:lpstr>
      <vt:lpstr>ການຍ້າຍຟີວ Remove Fields ໃນຊ່ອງຂອງ  (Filter, COLUMNS, ROWS, SUM VALUE)</vt:lpstr>
      <vt:lpstr>PowerPoint Presentation</vt:lpstr>
      <vt:lpstr>ການ Coppy ຂໍ້ມູນ ຈາກຕາຕະລາງໃນແຕ່ລະ Fields  ເພື່ອນໍາໄປສ້າງຕາຕະລາງລາຍງານ</vt:lpstr>
      <vt:lpstr>PowerPoint Presentation</vt:lpstr>
      <vt:lpstr>ການວາງ Paste ຂໍ້ມູນ ຈາກຕາຕະລາງທີ່ເລືອກ ເພື່ອນໍາໄປສ້າງຕາຕະລາງລາຍງານ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Trivico</dc:creator>
  <cp:lastModifiedBy>mena souvantha</cp:lastModifiedBy>
  <cp:revision>418</cp:revision>
  <cp:lastPrinted>2019-12-03T09:33:17Z</cp:lastPrinted>
  <dcterms:created xsi:type="dcterms:W3CDTF">2019-03-25T03:08:01Z</dcterms:created>
  <dcterms:modified xsi:type="dcterms:W3CDTF">2024-01-15T06:39:49Z</dcterms:modified>
</cp:coreProperties>
</file>